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73" r:id="rId11"/>
    <p:sldId id="274" r:id="rId12"/>
    <p:sldId id="265" r:id="rId13"/>
    <p:sldId id="266" r:id="rId14"/>
    <p:sldId id="267" r:id="rId15"/>
    <p:sldId id="272" r:id="rId16"/>
  </p:sldIdLst>
  <p:sldSz cx="18288000" cy="10287000"/>
  <p:notesSz cx="6858000" cy="9144000"/>
  <p:embeddedFontLst>
    <p:embeddedFont>
      <p:font typeface="Arimo Bold" panose="020B0604020202020204" charset="0"/>
      <p:regular r:id="rId18"/>
    </p:embeddedFont>
    <p:embeddedFont>
      <p:font typeface="Calibri" panose="020F0502020204030204"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
      <p:font typeface="Source Sans Pro Bold" panose="020B0703030403020204"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7" d="100"/>
          <a:sy n="57" d="100"/>
        </p:scale>
        <p:origin x="318"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4A6F9-05C9-43BF-A16C-880B772FCF48}" type="datetimeFigureOut">
              <a:rPr lang="en-IN" smtClean="0"/>
              <a:t>03-01-2025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16500-C704-4556-81FC-0F73EB6320DF}" type="slidenum">
              <a:rPr lang="en-IN" smtClean="0"/>
              <a:t>‹#›</a:t>
            </a:fld>
            <a:endParaRPr lang="en-IN"/>
          </a:p>
        </p:txBody>
      </p:sp>
    </p:spTree>
    <p:extLst>
      <p:ext uri="{BB962C8B-B14F-4D97-AF65-F5344CB8AC3E}">
        <p14:creationId xmlns:p14="http://schemas.microsoft.com/office/powerpoint/2010/main" val="35018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716500-C704-4556-81FC-0F73EB6320DF}" type="slidenum">
              <a:rPr lang="en-IN" smtClean="0"/>
              <a:t>1</a:t>
            </a:fld>
            <a:endParaRPr lang="en-IN"/>
          </a:p>
        </p:txBody>
      </p:sp>
    </p:spTree>
    <p:extLst>
      <p:ext uri="{BB962C8B-B14F-4D97-AF65-F5344CB8AC3E}">
        <p14:creationId xmlns:p14="http://schemas.microsoft.com/office/powerpoint/2010/main" val="2637629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905155" y="1848147"/>
            <a:ext cx="9335691" cy="1817191"/>
          </a:xfrm>
          <a:prstGeom prst="rect">
            <a:avLst/>
          </a:prstGeom>
        </p:spPr>
        <p:txBody>
          <a:bodyPr lIns="0" tIns="0" rIns="0" bIns="0" rtlCol="0" anchor="t">
            <a:spAutoFit/>
          </a:bodyPr>
          <a:lstStyle/>
          <a:p>
            <a:pPr algn="l">
              <a:lnSpc>
                <a:spcPts val="6875"/>
              </a:lnSpc>
            </a:pPr>
            <a:r>
              <a:rPr lang="en-US" sz="5500" b="1" spc="-111" dirty="0">
                <a:solidFill>
                  <a:srgbClr val="D73AD7"/>
                </a:solidFill>
                <a:latin typeface="Arimo Bold"/>
                <a:ea typeface="Arimo Bold"/>
                <a:cs typeface="Arimo Bold"/>
                <a:sym typeface="Arimo Bold"/>
              </a:rPr>
              <a:t>Customer Segmentation Analysis using Power BI</a:t>
            </a:r>
          </a:p>
        </p:txBody>
      </p:sp>
      <p:sp>
        <p:nvSpPr>
          <p:cNvPr id="7" name="TextBox 7"/>
          <p:cNvSpPr txBox="1"/>
          <p:nvPr/>
        </p:nvSpPr>
        <p:spPr>
          <a:xfrm>
            <a:off x="7923609" y="4200347"/>
            <a:ext cx="9335691" cy="2249650"/>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This project explores the powerful insights revealed through customer segmentation analysis using Power BI. We will analyze the Myntra ecommerce dataset to understand customer purchasing patterns and develop tailored marketing strategies.</a:t>
            </a:r>
          </a:p>
        </p:txBody>
      </p:sp>
      <p:sp>
        <p:nvSpPr>
          <p:cNvPr id="8" name="TextBox 8"/>
          <p:cNvSpPr txBox="1"/>
          <p:nvPr/>
        </p:nvSpPr>
        <p:spPr>
          <a:xfrm>
            <a:off x="13828622" y="7270748"/>
            <a:ext cx="9335691" cy="558420"/>
          </a:xfrm>
          <a:prstGeom prst="rect">
            <a:avLst/>
          </a:prstGeom>
        </p:spPr>
        <p:txBody>
          <a:bodyPr lIns="0" tIns="0" rIns="0" bIns="0" rtlCol="0" anchor="t">
            <a:spAutoFit/>
          </a:bodyPr>
          <a:lstStyle/>
          <a:p>
            <a:pPr algn="l">
              <a:lnSpc>
                <a:spcPts val="4722"/>
              </a:lnSpc>
            </a:pPr>
            <a:r>
              <a:rPr lang="en-US" sz="2912" b="1" spc="-59">
                <a:solidFill>
                  <a:srgbClr val="272525"/>
                </a:solidFill>
                <a:latin typeface="Source Sans Pro Bold"/>
                <a:ea typeface="Source Sans Pro Bold"/>
                <a:cs typeface="Source Sans Pro Bold"/>
                <a:sym typeface="Source Sans Pro Bold"/>
              </a:rPr>
              <a:t>By - Lavanya Arigela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87AFE4-E654-466D-AA90-D046F4F03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629900"/>
          </a:xfrm>
          <a:prstGeom prst="rect">
            <a:avLst/>
          </a:prstGeom>
        </p:spPr>
      </p:pic>
    </p:spTree>
    <p:extLst>
      <p:ext uri="{BB962C8B-B14F-4D97-AF65-F5344CB8AC3E}">
        <p14:creationId xmlns:p14="http://schemas.microsoft.com/office/powerpoint/2010/main" val="4183157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CF543-4327-4A56-A9E9-BD5C84EC8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288000" cy="10248899"/>
          </a:xfrm>
          <a:prstGeom prst="rect">
            <a:avLst/>
          </a:prstGeom>
        </p:spPr>
      </p:pic>
    </p:spTree>
    <p:extLst>
      <p:ext uri="{BB962C8B-B14F-4D97-AF65-F5344CB8AC3E}">
        <p14:creationId xmlns:p14="http://schemas.microsoft.com/office/powerpoint/2010/main" val="2832833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2"/>
            <a:stretch>
              <a:fillRect/>
            </a:stretch>
          </a:blipFill>
        </p:spPr>
      </p:sp>
      <p:sp>
        <p:nvSpPr>
          <p:cNvPr id="6" name="Freeform 6" descr="preencoded.png"/>
          <p:cNvSpPr/>
          <p:nvPr/>
        </p:nvSpPr>
        <p:spPr>
          <a:xfrm>
            <a:off x="12712537" y="0"/>
            <a:ext cx="5575463" cy="10287000"/>
          </a:xfrm>
          <a:custGeom>
            <a:avLst/>
            <a:gdLst/>
            <a:ahLst/>
            <a:cxnLst/>
            <a:rect l="l" t="t" r="r" b="b"/>
            <a:pathLst>
              <a:path w="5575463" h="10287000">
                <a:moveTo>
                  <a:pt x="0" y="0"/>
                </a:moveTo>
                <a:lnTo>
                  <a:pt x="5575463" y="0"/>
                </a:lnTo>
                <a:lnTo>
                  <a:pt x="5575463" y="10287000"/>
                </a:lnTo>
                <a:lnTo>
                  <a:pt x="0" y="10287000"/>
                </a:lnTo>
                <a:lnTo>
                  <a:pt x="0" y="0"/>
                </a:lnTo>
                <a:close/>
              </a:path>
            </a:pathLst>
          </a:custGeom>
          <a:blipFill>
            <a:blip r:embed="rId3"/>
            <a:stretch>
              <a:fillRect l="-23003"/>
            </a:stretch>
          </a:blipFill>
        </p:spPr>
      </p:sp>
      <p:sp>
        <p:nvSpPr>
          <p:cNvPr id="7" name="TextBox 7"/>
          <p:cNvSpPr txBox="1"/>
          <p:nvPr/>
        </p:nvSpPr>
        <p:spPr>
          <a:xfrm>
            <a:off x="926455" y="827335"/>
            <a:ext cx="10271797" cy="1555813"/>
          </a:xfrm>
          <a:prstGeom prst="rect">
            <a:avLst/>
          </a:prstGeom>
        </p:spPr>
        <p:txBody>
          <a:bodyPr lIns="0" tIns="0" rIns="0" bIns="0" rtlCol="0" anchor="t">
            <a:spAutoFit/>
          </a:bodyPr>
          <a:lstStyle/>
          <a:p>
            <a:pPr algn="l">
              <a:lnSpc>
                <a:spcPts val="6125"/>
              </a:lnSpc>
            </a:pPr>
            <a:r>
              <a:rPr lang="en-US" sz="4875" b="1" spc="-97">
                <a:solidFill>
                  <a:srgbClr val="D73AD7"/>
                </a:solidFill>
                <a:latin typeface="Arimo Bold"/>
                <a:ea typeface="Arimo Bold"/>
                <a:cs typeface="Arimo Bold"/>
                <a:sym typeface="Arimo Bold"/>
              </a:rPr>
              <a:t>Uncovering Insights: Interpreting the Dashboard Visualizations</a:t>
            </a:r>
          </a:p>
        </p:txBody>
      </p:sp>
      <p:sp>
        <p:nvSpPr>
          <p:cNvPr id="8" name="Freeform 8" descr="preencoded.png"/>
          <p:cNvSpPr/>
          <p:nvPr/>
        </p:nvSpPr>
        <p:spPr>
          <a:xfrm>
            <a:off x="926455" y="2828925"/>
            <a:ext cx="1323529" cy="2117526"/>
          </a:xfrm>
          <a:custGeom>
            <a:avLst/>
            <a:gdLst/>
            <a:ahLst/>
            <a:cxnLst/>
            <a:rect l="l" t="t" r="r" b="b"/>
            <a:pathLst>
              <a:path w="1323529" h="2117526">
                <a:moveTo>
                  <a:pt x="0" y="0"/>
                </a:moveTo>
                <a:lnTo>
                  <a:pt x="1323529" y="0"/>
                </a:lnTo>
                <a:lnTo>
                  <a:pt x="1323529" y="2117526"/>
                </a:lnTo>
                <a:lnTo>
                  <a:pt x="0" y="2117526"/>
                </a:lnTo>
                <a:lnTo>
                  <a:pt x="0" y="0"/>
                </a:lnTo>
                <a:close/>
              </a:path>
            </a:pathLst>
          </a:custGeom>
          <a:blipFill>
            <a:blip r:embed="rId4"/>
            <a:stretch>
              <a:fillRect l="-87" r="-87"/>
            </a:stretch>
          </a:blipFill>
        </p:spPr>
      </p:sp>
      <p:sp>
        <p:nvSpPr>
          <p:cNvPr id="9" name="TextBox 9"/>
          <p:cNvSpPr txBox="1"/>
          <p:nvPr/>
        </p:nvSpPr>
        <p:spPr>
          <a:xfrm>
            <a:off x="2646909" y="2800350"/>
            <a:ext cx="4824129" cy="455906"/>
          </a:xfrm>
          <a:prstGeom prst="rect">
            <a:avLst/>
          </a:prstGeom>
        </p:spPr>
        <p:txBody>
          <a:bodyPr lIns="0" tIns="0" rIns="0" bIns="0" rtlCol="0" anchor="t">
            <a:spAutoFit/>
          </a:bodyPr>
          <a:lstStyle/>
          <a:p>
            <a:pPr algn="l">
              <a:lnSpc>
                <a:spcPts val="3565"/>
              </a:lnSpc>
            </a:pPr>
            <a:r>
              <a:rPr lang="en-US" sz="2837" b="1" spc="-56">
                <a:solidFill>
                  <a:srgbClr val="272525"/>
                </a:solidFill>
                <a:latin typeface="Arimo Bold"/>
                <a:ea typeface="Arimo Bold"/>
                <a:cs typeface="Arimo Bold"/>
                <a:sym typeface="Arimo Bold"/>
              </a:rPr>
              <a:t>High Value Customer</a:t>
            </a:r>
          </a:p>
        </p:txBody>
      </p:sp>
      <p:sp>
        <p:nvSpPr>
          <p:cNvPr id="10" name="TextBox 10"/>
          <p:cNvSpPr txBox="1"/>
          <p:nvPr/>
        </p:nvSpPr>
        <p:spPr>
          <a:xfrm>
            <a:off x="2646909" y="3339400"/>
            <a:ext cx="9593405" cy="1119192"/>
          </a:xfrm>
          <a:prstGeom prst="rect">
            <a:avLst/>
          </a:prstGeom>
        </p:spPr>
        <p:txBody>
          <a:bodyPr lIns="0" tIns="0" rIns="0" bIns="0" rtlCol="0" anchor="t">
            <a:spAutoFit/>
          </a:bodyPr>
          <a:lstStyle/>
          <a:p>
            <a:pPr algn="l">
              <a:lnSpc>
                <a:spcPts val="4597"/>
              </a:lnSpc>
            </a:pPr>
            <a:r>
              <a:rPr lang="en-US" sz="2862" spc="-57">
                <a:solidFill>
                  <a:srgbClr val="272525"/>
                </a:solidFill>
                <a:latin typeface="Source Sans Pro"/>
                <a:ea typeface="Source Sans Pro"/>
                <a:cs typeface="Source Sans Pro"/>
                <a:sym typeface="Source Sans Pro"/>
              </a:rPr>
              <a:t>Men lead in both sales and orders, while young adults contribute the highest sales overall.</a:t>
            </a:r>
          </a:p>
        </p:txBody>
      </p:sp>
      <p:sp>
        <p:nvSpPr>
          <p:cNvPr id="11" name="Freeform 11" descr="preencoded.png"/>
          <p:cNvSpPr/>
          <p:nvPr/>
        </p:nvSpPr>
        <p:spPr>
          <a:xfrm>
            <a:off x="926455" y="4946451"/>
            <a:ext cx="1323529" cy="2347912"/>
          </a:xfrm>
          <a:custGeom>
            <a:avLst/>
            <a:gdLst/>
            <a:ahLst/>
            <a:cxnLst/>
            <a:rect l="l" t="t" r="r" b="b"/>
            <a:pathLst>
              <a:path w="1323529" h="2347912">
                <a:moveTo>
                  <a:pt x="0" y="0"/>
                </a:moveTo>
                <a:lnTo>
                  <a:pt x="1323529" y="0"/>
                </a:lnTo>
                <a:lnTo>
                  <a:pt x="1323529" y="2347913"/>
                </a:lnTo>
                <a:lnTo>
                  <a:pt x="0" y="2347913"/>
                </a:lnTo>
                <a:lnTo>
                  <a:pt x="0" y="0"/>
                </a:lnTo>
                <a:close/>
              </a:path>
            </a:pathLst>
          </a:custGeom>
          <a:blipFill>
            <a:blip r:embed="rId5"/>
            <a:stretch>
              <a:fillRect t="-84" b="-84"/>
            </a:stretch>
          </a:blipFill>
        </p:spPr>
      </p:sp>
      <p:sp>
        <p:nvSpPr>
          <p:cNvPr id="12" name="TextBox 12"/>
          <p:cNvSpPr txBox="1"/>
          <p:nvPr/>
        </p:nvSpPr>
        <p:spPr>
          <a:xfrm>
            <a:off x="2646909" y="4917876"/>
            <a:ext cx="5011166" cy="455906"/>
          </a:xfrm>
          <a:prstGeom prst="rect">
            <a:avLst/>
          </a:prstGeom>
        </p:spPr>
        <p:txBody>
          <a:bodyPr lIns="0" tIns="0" rIns="0" bIns="0" rtlCol="0" anchor="t">
            <a:spAutoFit/>
          </a:bodyPr>
          <a:lstStyle/>
          <a:p>
            <a:pPr algn="l">
              <a:lnSpc>
                <a:spcPts val="3565"/>
              </a:lnSpc>
            </a:pPr>
            <a:r>
              <a:rPr lang="en-US" sz="2837" b="1" spc="-56">
                <a:solidFill>
                  <a:srgbClr val="272525"/>
                </a:solidFill>
                <a:latin typeface="Arimo Bold"/>
                <a:ea typeface="Arimo Bold"/>
                <a:cs typeface="Arimo Bold"/>
                <a:sym typeface="Arimo Bold"/>
              </a:rPr>
              <a:t>Product Preference</a:t>
            </a:r>
          </a:p>
        </p:txBody>
      </p:sp>
      <p:sp>
        <p:nvSpPr>
          <p:cNvPr id="13" name="TextBox 13"/>
          <p:cNvSpPr txBox="1"/>
          <p:nvPr/>
        </p:nvSpPr>
        <p:spPr>
          <a:xfrm>
            <a:off x="2684558" y="5594155"/>
            <a:ext cx="9593405" cy="1700209"/>
          </a:xfrm>
          <a:prstGeom prst="rect">
            <a:avLst/>
          </a:prstGeom>
        </p:spPr>
        <p:txBody>
          <a:bodyPr lIns="0" tIns="0" rIns="0" bIns="0" rtlCol="0" anchor="t">
            <a:spAutoFit/>
          </a:bodyPr>
          <a:lstStyle/>
          <a:p>
            <a:pPr algn="l">
              <a:lnSpc>
                <a:spcPts val="4597"/>
              </a:lnSpc>
            </a:pPr>
            <a:r>
              <a:rPr lang="en-US" sz="2862" spc="-57">
                <a:solidFill>
                  <a:srgbClr val="272525"/>
                </a:solidFill>
                <a:latin typeface="Source Sans Pro"/>
                <a:ea typeface="Source Sans Pro"/>
                <a:cs typeface="Source Sans Pro"/>
                <a:sym typeface="Source Sans Pro"/>
              </a:rPr>
              <a:t>Jeans, Pink, and H&amp;M categories have the highest orders, Puma leads in sales, and discounts are predominantly applied to the Peter England brand.</a:t>
            </a:r>
          </a:p>
        </p:txBody>
      </p:sp>
      <p:sp>
        <p:nvSpPr>
          <p:cNvPr id="14" name="Freeform 14" descr="preencoded.png"/>
          <p:cNvSpPr/>
          <p:nvPr/>
        </p:nvSpPr>
        <p:spPr>
          <a:xfrm>
            <a:off x="926455" y="7294364"/>
            <a:ext cx="1323529" cy="2392561"/>
          </a:xfrm>
          <a:custGeom>
            <a:avLst/>
            <a:gdLst/>
            <a:ahLst/>
            <a:cxnLst/>
            <a:rect l="l" t="t" r="r" b="b"/>
            <a:pathLst>
              <a:path w="1323529" h="2392561">
                <a:moveTo>
                  <a:pt x="0" y="0"/>
                </a:moveTo>
                <a:lnTo>
                  <a:pt x="1323529" y="0"/>
                </a:lnTo>
                <a:lnTo>
                  <a:pt x="1323529" y="2392561"/>
                </a:lnTo>
                <a:lnTo>
                  <a:pt x="0" y="2392561"/>
                </a:lnTo>
                <a:lnTo>
                  <a:pt x="0" y="0"/>
                </a:lnTo>
                <a:close/>
              </a:path>
            </a:pathLst>
          </a:custGeom>
          <a:blipFill>
            <a:blip r:embed="rId6"/>
            <a:stretch>
              <a:fillRect l="-6592" r="-6592"/>
            </a:stretch>
          </a:blipFill>
        </p:spPr>
      </p:sp>
      <p:sp>
        <p:nvSpPr>
          <p:cNvPr id="15" name="TextBox 15"/>
          <p:cNvSpPr txBox="1"/>
          <p:nvPr/>
        </p:nvSpPr>
        <p:spPr>
          <a:xfrm>
            <a:off x="2674335" y="7746740"/>
            <a:ext cx="3928318" cy="455906"/>
          </a:xfrm>
          <a:prstGeom prst="rect">
            <a:avLst/>
          </a:prstGeom>
        </p:spPr>
        <p:txBody>
          <a:bodyPr lIns="0" tIns="0" rIns="0" bIns="0" rtlCol="0" anchor="t">
            <a:spAutoFit/>
          </a:bodyPr>
          <a:lstStyle/>
          <a:p>
            <a:pPr algn="l">
              <a:lnSpc>
                <a:spcPts val="3565"/>
              </a:lnSpc>
            </a:pPr>
            <a:r>
              <a:rPr lang="en-US" sz="2837" b="1" spc="-56">
                <a:solidFill>
                  <a:srgbClr val="272525"/>
                </a:solidFill>
                <a:latin typeface="Arimo Bold"/>
                <a:ea typeface="Arimo Bold"/>
                <a:cs typeface="Arimo Bold"/>
                <a:sym typeface="Arimo Bold"/>
              </a:rPr>
              <a:t>Purchase Frequency</a:t>
            </a:r>
          </a:p>
        </p:txBody>
      </p:sp>
      <p:sp>
        <p:nvSpPr>
          <p:cNvPr id="16" name="TextBox 16"/>
          <p:cNvSpPr txBox="1"/>
          <p:nvPr/>
        </p:nvSpPr>
        <p:spPr>
          <a:xfrm>
            <a:off x="2674335" y="8385869"/>
            <a:ext cx="9593405" cy="1119192"/>
          </a:xfrm>
          <a:prstGeom prst="rect">
            <a:avLst/>
          </a:prstGeom>
        </p:spPr>
        <p:txBody>
          <a:bodyPr lIns="0" tIns="0" rIns="0" bIns="0" rtlCol="0" anchor="t">
            <a:spAutoFit/>
          </a:bodyPr>
          <a:lstStyle/>
          <a:p>
            <a:pPr algn="l">
              <a:lnSpc>
                <a:spcPts val="4597"/>
              </a:lnSpc>
            </a:pPr>
            <a:r>
              <a:rPr lang="en-US" sz="2862" spc="-57">
                <a:solidFill>
                  <a:srgbClr val="272525"/>
                </a:solidFill>
                <a:latin typeface="Source Sans Pro"/>
                <a:ea typeface="Source Sans Pro"/>
                <a:cs typeface="Source Sans Pro"/>
                <a:sym typeface="Source Sans Pro"/>
              </a:rPr>
              <a:t>High purchase activity occurs in January, driven by the highest sales, while August sees a surge in purchase due to max discounts.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2"/>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830312" y="849064"/>
            <a:ext cx="10305452" cy="2427233"/>
          </a:xfrm>
          <a:prstGeom prst="rect">
            <a:avLst/>
          </a:prstGeom>
        </p:spPr>
        <p:txBody>
          <a:bodyPr lIns="0" tIns="0" rIns="0" bIns="0" rtlCol="0" anchor="t">
            <a:spAutoFit/>
          </a:bodyPr>
          <a:lstStyle/>
          <a:p>
            <a:pPr algn="l">
              <a:lnSpc>
                <a:spcPts val="6312"/>
              </a:lnSpc>
            </a:pPr>
            <a:r>
              <a:rPr lang="en-US" sz="5062" b="1" spc="-102" dirty="0">
                <a:solidFill>
                  <a:srgbClr val="D73AD7"/>
                </a:solidFill>
                <a:latin typeface="Arimo Bold"/>
                <a:ea typeface="Arimo Bold"/>
                <a:cs typeface="Arimo Bold"/>
                <a:sym typeface="Arimo Bold"/>
              </a:rPr>
              <a:t>Actionable Recommendations: Tailoring Marketing Strategies for Each Segment</a:t>
            </a:r>
          </a:p>
        </p:txBody>
      </p:sp>
      <p:grpSp>
        <p:nvGrpSpPr>
          <p:cNvPr id="8" name="Group 8"/>
          <p:cNvGrpSpPr/>
          <p:nvPr/>
        </p:nvGrpSpPr>
        <p:grpSpPr>
          <a:xfrm>
            <a:off x="830312" y="3677388"/>
            <a:ext cx="4623941" cy="3534692"/>
            <a:chOff x="0" y="0"/>
            <a:chExt cx="6165255" cy="4218553"/>
          </a:xfrm>
        </p:grpSpPr>
        <p:sp>
          <p:nvSpPr>
            <p:cNvPr id="9" name="Freeform 9"/>
            <p:cNvSpPr/>
            <p:nvPr/>
          </p:nvSpPr>
          <p:spPr>
            <a:xfrm>
              <a:off x="6350" y="8137"/>
              <a:ext cx="6152642" cy="4202209"/>
            </a:xfrm>
            <a:custGeom>
              <a:avLst/>
              <a:gdLst/>
              <a:ahLst/>
              <a:cxnLst/>
              <a:rect l="l" t="t" r="r" b="b"/>
              <a:pathLst>
                <a:path w="6152642" h="4202209">
                  <a:moveTo>
                    <a:pt x="0" y="197393"/>
                  </a:moveTo>
                  <a:cubicBezTo>
                    <a:pt x="0" y="88363"/>
                    <a:pt x="69088" y="0"/>
                    <a:pt x="154432" y="0"/>
                  </a:cubicBezTo>
                  <a:lnTo>
                    <a:pt x="5998210" y="0"/>
                  </a:lnTo>
                  <a:cubicBezTo>
                    <a:pt x="6083427" y="0"/>
                    <a:pt x="6152642" y="88363"/>
                    <a:pt x="6152642" y="197393"/>
                  </a:cubicBezTo>
                  <a:lnTo>
                    <a:pt x="6152642" y="4004815"/>
                  </a:lnTo>
                  <a:cubicBezTo>
                    <a:pt x="6152642" y="4113846"/>
                    <a:pt x="6083554" y="4202208"/>
                    <a:pt x="5998210" y="4202208"/>
                  </a:cubicBezTo>
                  <a:lnTo>
                    <a:pt x="154432" y="4202208"/>
                  </a:lnTo>
                  <a:cubicBezTo>
                    <a:pt x="69088" y="4202208"/>
                    <a:pt x="0" y="4113846"/>
                    <a:pt x="0" y="4004815"/>
                  </a:cubicBezTo>
                  <a:close/>
                </a:path>
              </a:pathLst>
            </a:custGeom>
            <a:solidFill>
              <a:srgbClr val="F4D4F7"/>
            </a:solidFill>
          </p:spPr>
        </p:sp>
        <p:sp>
          <p:nvSpPr>
            <p:cNvPr id="10" name="Freeform 10"/>
            <p:cNvSpPr/>
            <p:nvPr/>
          </p:nvSpPr>
          <p:spPr>
            <a:xfrm>
              <a:off x="0" y="0"/>
              <a:ext cx="6165342" cy="4218482"/>
            </a:xfrm>
            <a:custGeom>
              <a:avLst/>
              <a:gdLst/>
              <a:ahLst/>
              <a:cxnLst/>
              <a:rect l="l" t="t" r="r" b="b"/>
              <a:pathLst>
                <a:path w="6165342" h="4218482">
                  <a:moveTo>
                    <a:pt x="0" y="205530"/>
                  </a:moveTo>
                  <a:cubicBezTo>
                    <a:pt x="0" y="92106"/>
                    <a:pt x="72009" y="0"/>
                    <a:pt x="160782" y="0"/>
                  </a:cubicBezTo>
                  <a:lnTo>
                    <a:pt x="6004560" y="0"/>
                  </a:lnTo>
                  <a:lnTo>
                    <a:pt x="6004560" y="8137"/>
                  </a:lnTo>
                  <a:lnTo>
                    <a:pt x="6004560" y="0"/>
                  </a:lnTo>
                  <a:cubicBezTo>
                    <a:pt x="6093333" y="0"/>
                    <a:pt x="6165342" y="92106"/>
                    <a:pt x="6165342" y="205530"/>
                  </a:cubicBezTo>
                  <a:lnTo>
                    <a:pt x="6158992" y="205530"/>
                  </a:lnTo>
                  <a:lnTo>
                    <a:pt x="6165342" y="205530"/>
                  </a:lnTo>
                  <a:lnTo>
                    <a:pt x="6165342" y="4012952"/>
                  </a:lnTo>
                  <a:lnTo>
                    <a:pt x="6158992" y="4012952"/>
                  </a:lnTo>
                  <a:lnTo>
                    <a:pt x="6165342" y="4012952"/>
                  </a:lnTo>
                  <a:cubicBezTo>
                    <a:pt x="6165342" y="4126539"/>
                    <a:pt x="6093333" y="4218482"/>
                    <a:pt x="6004560" y="4218482"/>
                  </a:cubicBezTo>
                  <a:lnTo>
                    <a:pt x="6004560" y="4210345"/>
                  </a:lnTo>
                  <a:lnTo>
                    <a:pt x="6004560" y="4218482"/>
                  </a:lnTo>
                  <a:lnTo>
                    <a:pt x="160782" y="4218482"/>
                  </a:lnTo>
                  <a:lnTo>
                    <a:pt x="160782" y="4210345"/>
                  </a:lnTo>
                  <a:lnTo>
                    <a:pt x="160782" y="4218482"/>
                  </a:lnTo>
                  <a:cubicBezTo>
                    <a:pt x="72009" y="4218482"/>
                    <a:pt x="0" y="4126539"/>
                    <a:pt x="0" y="4012952"/>
                  </a:cubicBezTo>
                  <a:lnTo>
                    <a:pt x="0" y="205530"/>
                  </a:lnTo>
                  <a:lnTo>
                    <a:pt x="6350" y="205530"/>
                  </a:lnTo>
                  <a:lnTo>
                    <a:pt x="0" y="205530"/>
                  </a:lnTo>
                  <a:moveTo>
                    <a:pt x="12700" y="205530"/>
                  </a:moveTo>
                  <a:lnTo>
                    <a:pt x="12700" y="4012952"/>
                  </a:lnTo>
                  <a:lnTo>
                    <a:pt x="6350" y="4012952"/>
                  </a:lnTo>
                  <a:lnTo>
                    <a:pt x="12700" y="4012952"/>
                  </a:lnTo>
                  <a:cubicBezTo>
                    <a:pt x="12700" y="4117426"/>
                    <a:pt x="78994" y="4202209"/>
                    <a:pt x="160782" y="4202209"/>
                  </a:cubicBezTo>
                  <a:lnTo>
                    <a:pt x="6004560" y="4202209"/>
                  </a:lnTo>
                  <a:cubicBezTo>
                    <a:pt x="6086348" y="4202209"/>
                    <a:pt x="6152642" y="4117426"/>
                    <a:pt x="6152642" y="4012952"/>
                  </a:cubicBezTo>
                  <a:lnTo>
                    <a:pt x="6152642" y="205530"/>
                  </a:lnTo>
                  <a:cubicBezTo>
                    <a:pt x="6152515" y="101056"/>
                    <a:pt x="6086348" y="16273"/>
                    <a:pt x="6004560" y="16273"/>
                  </a:cubicBezTo>
                  <a:lnTo>
                    <a:pt x="160782" y="16273"/>
                  </a:lnTo>
                  <a:lnTo>
                    <a:pt x="160782" y="8137"/>
                  </a:lnTo>
                  <a:lnTo>
                    <a:pt x="160782" y="16273"/>
                  </a:lnTo>
                  <a:cubicBezTo>
                    <a:pt x="78994" y="16273"/>
                    <a:pt x="12700" y="101056"/>
                    <a:pt x="12700" y="205530"/>
                  </a:cubicBezTo>
                  <a:close/>
                </a:path>
              </a:pathLst>
            </a:custGeom>
            <a:solidFill>
              <a:srgbClr val="DABADD"/>
            </a:solidFill>
          </p:spPr>
        </p:sp>
      </p:grpSp>
      <p:sp>
        <p:nvSpPr>
          <p:cNvPr id="11" name="TextBox 11"/>
          <p:cNvSpPr txBox="1"/>
          <p:nvPr/>
        </p:nvSpPr>
        <p:spPr>
          <a:xfrm>
            <a:off x="1182291" y="3927794"/>
            <a:ext cx="4415135" cy="448924"/>
          </a:xfrm>
          <a:prstGeom prst="rect">
            <a:avLst/>
          </a:prstGeom>
        </p:spPr>
        <p:txBody>
          <a:bodyPr lIns="0" tIns="0" rIns="0" bIns="0" rtlCol="0" anchor="t">
            <a:spAutoFit/>
          </a:bodyPr>
          <a:lstStyle/>
          <a:p>
            <a:pPr algn="l">
              <a:lnSpc>
                <a:spcPts val="3499"/>
              </a:lnSpc>
            </a:pPr>
            <a:r>
              <a:rPr lang="en-US" sz="2799" b="1" spc="-57" dirty="0">
                <a:solidFill>
                  <a:srgbClr val="272525"/>
                </a:solidFill>
                <a:latin typeface="Arimo Bold"/>
                <a:ea typeface="Arimo Bold"/>
                <a:cs typeface="Arimo Bold"/>
                <a:sym typeface="Arimo Bold"/>
              </a:rPr>
              <a:t>Personalized Promotions</a:t>
            </a:r>
          </a:p>
        </p:txBody>
      </p:sp>
      <p:sp>
        <p:nvSpPr>
          <p:cNvPr id="12" name="TextBox 12"/>
          <p:cNvSpPr txBox="1"/>
          <p:nvPr/>
        </p:nvSpPr>
        <p:spPr>
          <a:xfrm>
            <a:off x="1182291" y="4414513"/>
            <a:ext cx="4045000" cy="2771271"/>
          </a:xfrm>
          <a:prstGeom prst="rect">
            <a:avLst/>
          </a:prstGeom>
        </p:spPr>
        <p:txBody>
          <a:bodyPr lIns="0" tIns="0" rIns="0" bIns="0" rtlCol="0" anchor="t">
            <a:spAutoFit/>
          </a:bodyPr>
          <a:lstStyle/>
          <a:p>
            <a:pPr algn="l">
              <a:lnSpc>
                <a:spcPts val="4408"/>
              </a:lnSpc>
            </a:pPr>
            <a:r>
              <a:rPr lang="en-US" sz="2724" spc="-56" dirty="0">
                <a:solidFill>
                  <a:srgbClr val="272525"/>
                </a:solidFill>
                <a:latin typeface="Source Sans Pro"/>
                <a:ea typeface="Source Sans Pro"/>
                <a:cs typeface="Source Sans Pro"/>
                <a:sym typeface="Source Sans Pro"/>
              </a:rPr>
              <a:t>Offer personalized promotions like exclusive discounts for young adults and region-specific deals for Bangalore.</a:t>
            </a:r>
          </a:p>
        </p:txBody>
      </p:sp>
      <p:grpSp>
        <p:nvGrpSpPr>
          <p:cNvPr id="13" name="Group 13"/>
          <p:cNvGrpSpPr/>
          <p:nvPr/>
        </p:nvGrpSpPr>
        <p:grpSpPr>
          <a:xfrm>
            <a:off x="5795664" y="3641304"/>
            <a:ext cx="4917856" cy="3559247"/>
            <a:chOff x="0" y="0"/>
            <a:chExt cx="6557141" cy="4218553"/>
          </a:xfrm>
        </p:grpSpPr>
        <p:sp>
          <p:nvSpPr>
            <p:cNvPr id="14" name="Freeform 14"/>
            <p:cNvSpPr/>
            <p:nvPr/>
          </p:nvSpPr>
          <p:spPr>
            <a:xfrm>
              <a:off x="6754" y="8137"/>
              <a:ext cx="6543726" cy="4202209"/>
            </a:xfrm>
            <a:custGeom>
              <a:avLst/>
              <a:gdLst/>
              <a:ahLst/>
              <a:cxnLst/>
              <a:rect l="l" t="t" r="r" b="b"/>
              <a:pathLst>
                <a:path w="6543726" h="4202209">
                  <a:moveTo>
                    <a:pt x="0" y="197393"/>
                  </a:moveTo>
                  <a:cubicBezTo>
                    <a:pt x="0" y="88363"/>
                    <a:pt x="73479" y="0"/>
                    <a:pt x="164248" y="0"/>
                  </a:cubicBezTo>
                  <a:lnTo>
                    <a:pt x="6379478" y="0"/>
                  </a:lnTo>
                  <a:cubicBezTo>
                    <a:pt x="6470111" y="0"/>
                    <a:pt x="6543726" y="88363"/>
                    <a:pt x="6543726" y="197393"/>
                  </a:cubicBezTo>
                  <a:lnTo>
                    <a:pt x="6543726" y="4004815"/>
                  </a:lnTo>
                  <a:cubicBezTo>
                    <a:pt x="6543726" y="4113846"/>
                    <a:pt x="6470246" y="4202208"/>
                    <a:pt x="6379478" y="4202208"/>
                  </a:cubicBezTo>
                  <a:lnTo>
                    <a:pt x="164248" y="4202208"/>
                  </a:lnTo>
                  <a:cubicBezTo>
                    <a:pt x="73479" y="4202208"/>
                    <a:pt x="0" y="4113846"/>
                    <a:pt x="0" y="4004815"/>
                  </a:cubicBezTo>
                  <a:close/>
                </a:path>
              </a:pathLst>
            </a:custGeom>
            <a:solidFill>
              <a:srgbClr val="F4D4F7"/>
            </a:solidFill>
          </p:spPr>
        </p:sp>
        <p:sp>
          <p:nvSpPr>
            <p:cNvPr id="15" name="Freeform 15"/>
            <p:cNvSpPr/>
            <p:nvPr/>
          </p:nvSpPr>
          <p:spPr>
            <a:xfrm>
              <a:off x="0" y="0"/>
              <a:ext cx="6557228" cy="4218482"/>
            </a:xfrm>
            <a:custGeom>
              <a:avLst/>
              <a:gdLst/>
              <a:ahLst/>
              <a:cxnLst/>
              <a:rect l="l" t="t" r="r" b="b"/>
              <a:pathLst>
                <a:path w="6557228" h="4218482">
                  <a:moveTo>
                    <a:pt x="0" y="205530"/>
                  </a:moveTo>
                  <a:cubicBezTo>
                    <a:pt x="0" y="92106"/>
                    <a:pt x="76586" y="0"/>
                    <a:pt x="171002" y="0"/>
                  </a:cubicBezTo>
                  <a:lnTo>
                    <a:pt x="6386232" y="0"/>
                  </a:lnTo>
                  <a:lnTo>
                    <a:pt x="6386232" y="8137"/>
                  </a:lnTo>
                  <a:lnTo>
                    <a:pt x="6386232" y="0"/>
                  </a:lnTo>
                  <a:cubicBezTo>
                    <a:pt x="6480647" y="0"/>
                    <a:pt x="6557228" y="92106"/>
                    <a:pt x="6557228" y="205530"/>
                  </a:cubicBezTo>
                  <a:lnTo>
                    <a:pt x="6550480" y="205530"/>
                  </a:lnTo>
                  <a:lnTo>
                    <a:pt x="6557228" y="205530"/>
                  </a:lnTo>
                  <a:lnTo>
                    <a:pt x="6557228" y="4012952"/>
                  </a:lnTo>
                  <a:lnTo>
                    <a:pt x="6550480" y="4012952"/>
                  </a:lnTo>
                  <a:lnTo>
                    <a:pt x="6557228" y="4012952"/>
                  </a:lnTo>
                  <a:cubicBezTo>
                    <a:pt x="6557228" y="4126539"/>
                    <a:pt x="6480647" y="4218482"/>
                    <a:pt x="6386232" y="4218482"/>
                  </a:cubicBezTo>
                  <a:lnTo>
                    <a:pt x="6386232" y="4210345"/>
                  </a:lnTo>
                  <a:lnTo>
                    <a:pt x="6386232" y="4218482"/>
                  </a:lnTo>
                  <a:lnTo>
                    <a:pt x="171002" y="4218482"/>
                  </a:lnTo>
                  <a:lnTo>
                    <a:pt x="171002" y="4210345"/>
                  </a:lnTo>
                  <a:lnTo>
                    <a:pt x="171002" y="4218482"/>
                  </a:lnTo>
                  <a:cubicBezTo>
                    <a:pt x="76586" y="4218482"/>
                    <a:pt x="0" y="4126539"/>
                    <a:pt x="0" y="4012952"/>
                  </a:cubicBezTo>
                  <a:lnTo>
                    <a:pt x="0" y="205530"/>
                  </a:lnTo>
                  <a:lnTo>
                    <a:pt x="6754" y="205530"/>
                  </a:lnTo>
                  <a:lnTo>
                    <a:pt x="0" y="205530"/>
                  </a:lnTo>
                  <a:moveTo>
                    <a:pt x="13507" y="205530"/>
                  </a:moveTo>
                  <a:lnTo>
                    <a:pt x="13507" y="4012952"/>
                  </a:lnTo>
                  <a:lnTo>
                    <a:pt x="6754" y="4012952"/>
                  </a:lnTo>
                  <a:lnTo>
                    <a:pt x="13507" y="4012952"/>
                  </a:lnTo>
                  <a:cubicBezTo>
                    <a:pt x="13507" y="4117426"/>
                    <a:pt x="84015" y="4202209"/>
                    <a:pt x="171002" y="4202209"/>
                  </a:cubicBezTo>
                  <a:lnTo>
                    <a:pt x="6386232" y="4202209"/>
                  </a:lnTo>
                  <a:cubicBezTo>
                    <a:pt x="6473218" y="4202209"/>
                    <a:pt x="6543726" y="4117426"/>
                    <a:pt x="6543726" y="4012952"/>
                  </a:cubicBezTo>
                  <a:lnTo>
                    <a:pt x="6543726" y="205530"/>
                  </a:lnTo>
                  <a:cubicBezTo>
                    <a:pt x="6543591" y="101056"/>
                    <a:pt x="6473218" y="16273"/>
                    <a:pt x="6386232" y="16273"/>
                  </a:cubicBezTo>
                  <a:lnTo>
                    <a:pt x="171002" y="16273"/>
                  </a:lnTo>
                  <a:lnTo>
                    <a:pt x="171002" y="8137"/>
                  </a:lnTo>
                  <a:lnTo>
                    <a:pt x="171002" y="16273"/>
                  </a:lnTo>
                  <a:cubicBezTo>
                    <a:pt x="84015" y="16273"/>
                    <a:pt x="13507" y="101056"/>
                    <a:pt x="13507" y="205530"/>
                  </a:cubicBezTo>
                  <a:close/>
                </a:path>
              </a:pathLst>
            </a:custGeom>
            <a:solidFill>
              <a:srgbClr val="DABADD"/>
            </a:solidFill>
          </p:spPr>
        </p:sp>
      </p:grpSp>
      <p:sp>
        <p:nvSpPr>
          <p:cNvPr id="16" name="TextBox 16"/>
          <p:cNvSpPr txBox="1"/>
          <p:nvPr/>
        </p:nvSpPr>
        <p:spPr>
          <a:xfrm>
            <a:off x="5983038" y="3927794"/>
            <a:ext cx="4998390" cy="448924"/>
          </a:xfrm>
          <a:prstGeom prst="rect">
            <a:avLst/>
          </a:prstGeom>
        </p:spPr>
        <p:txBody>
          <a:bodyPr lIns="0" tIns="0" rIns="0" bIns="0" rtlCol="0" anchor="t">
            <a:spAutoFit/>
          </a:bodyPr>
          <a:lstStyle/>
          <a:p>
            <a:pPr algn="l">
              <a:lnSpc>
                <a:spcPts val="3499"/>
              </a:lnSpc>
            </a:pPr>
            <a:r>
              <a:rPr lang="en-US" sz="2799" b="1" spc="-57">
                <a:solidFill>
                  <a:srgbClr val="272525"/>
                </a:solidFill>
                <a:latin typeface="Arimo Bold"/>
                <a:ea typeface="Arimo Bold"/>
                <a:cs typeface="Arimo Bold"/>
                <a:sym typeface="Arimo Bold"/>
              </a:rPr>
              <a:t>Targeted Content Marketing</a:t>
            </a:r>
          </a:p>
        </p:txBody>
      </p:sp>
      <p:sp>
        <p:nvSpPr>
          <p:cNvPr id="17" name="TextBox 17"/>
          <p:cNvSpPr txBox="1"/>
          <p:nvPr/>
        </p:nvSpPr>
        <p:spPr>
          <a:xfrm>
            <a:off x="6137225" y="4414513"/>
            <a:ext cx="4045000" cy="2771271"/>
          </a:xfrm>
          <a:prstGeom prst="rect">
            <a:avLst/>
          </a:prstGeom>
        </p:spPr>
        <p:txBody>
          <a:bodyPr lIns="0" tIns="0" rIns="0" bIns="0" rtlCol="0" anchor="t">
            <a:spAutoFit/>
          </a:bodyPr>
          <a:lstStyle/>
          <a:p>
            <a:pPr algn="l">
              <a:lnSpc>
                <a:spcPts val="4408"/>
              </a:lnSpc>
            </a:pPr>
            <a:r>
              <a:rPr lang="en-US" sz="2724" spc="-56" dirty="0">
                <a:solidFill>
                  <a:srgbClr val="272525"/>
                </a:solidFill>
                <a:latin typeface="Source Sans Pro"/>
                <a:ea typeface="Source Sans Pro"/>
                <a:cs typeface="Source Sans Pro"/>
                <a:sym typeface="Source Sans Pro"/>
              </a:rPr>
              <a:t>Use targeted content marketing to highlight trendy brands like H&amp;M and Puma, and popular colors like Pink.</a:t>
            </a:r>
          </a:p>
        </p:txBody>
      </p:sp>
      <p:grpSp>
        <p:nvGrpSpPr>
          <p:cNvPr id="18" name="Group 18"/>
          <p:cNvGrpSpPr/>
          <p:nvPr/>
        </p:nvGrpSpPr>
        <p:grpSpPr>
          <a:xfrm>
            <a:off x="830312" y="7471313"/>
            <a:ext cx="9883208" cy="2396587"/>
            <a:chOff x="0" y="0"/>
            <a:chExt cx="13177611" cy="3307557"/>
          </a:xfrm>
        </p:grpSpPr>
        <p:sp>
          <p:nvSpPr>
            <p:cNvPr id="19" name="Freeform 19"/>
            <p:cNvSpPr/>
            <p:nvPr/>
          </p:nvSpPr>
          <p:spPr>
            <a:xfrm>
              <a:off x="6597" y="7764"/>
              <a:ext cx="13164401" cy="3292097"/>
            </a:xfrm>
            <a:custGeom>
              <a:avLst/>
              <a:gdLst/>
              <a:ahLst/>
              <a:cxnLst/>
              <a:rect l="l" t="t" r="r" b="b"/>
              <a:pathLst>
                <a:path w="13164401" h="3292097">
                  <a:moveTo>
                    <a:pt x="0" y="188346"/>
                  </a:moveTo>
                  <a:cubicBezTo>
                    <a:pt x="0" y="84313"/>
                    <a:pt x="71905" y="0"/>
                    <a:pt x="160699" y="0"/>
                  </a:cubicBezTo>
                  <a:lnTo>
                    <a:pt x="13003702" y="0"/>
                  </a:lnTo>
                  <a:cubicBezTo>
                    <a:pt x="13092495" y="0"/>
                    <a:pt x="13164401" y="84313"/>
                    <a:pt x="13164401" y="188346"/>
                  </a:cubicBezTo>
                  <a:lnTo>
                    <a:pt x="13164401" y="3103596"/>
                  </a:lnTo>
                  <a:cubicBezTo>
                    <a:pt x="13164401" y="3207629"/>
                    <a:pt x="13092495" y="3291942"/>
                    <a:pt x="13003702" y="3291942"/>
                  </a:cubicBezTo>
                  <a:lnTo>
                    <a:pt x="160699" y="3291942"/>
                  </a:lnTo>
                  <a:cubicBezTo>
                    <a:pt x="71905" y="3292097"/>
                    <a:pt x="0" y="3207629"/>
                    <a:pt x="0" y="3103596"/>
                  </a:cubicBezTo>
                  <a:close/>
                </a:path>
              </a:pathLst>
            </a:custGeom>
            <a:solidFill>
              <a:srgbClr val="F4D4F7"/>
            </a:solidFill>
          </p:spPr>
        </p:sp>
        <p:sp>
          <p:nvSpPr>
            <p:cNvPr id="20" name="Freeform 20"/>
            <p:cNvSpPr/>
            <p:nvPr/>
          </p:nvSpPr>
          <p:spPr>
            <a:xfrm>
              <a:off x="0" y="0"/>
              <a:ext cx="13177594" cy="3307469"/>
            </a:xfrm>
            <a:custGeom>
              <a:avLst/>
              <a:gdLst/>
              <a:ahLst/>
              <a:cxnLst/>
              <a:rect l="l" t="t" r="r" b="b"/>
              <a:pathLst>
                <a:path w="13177594" h="3307469">
                  <a:moveTo>
                    <a:pt x="0" y="196110"/>
                  </a:moveTo>
                  <a:cubicBezTo>
                    <a:pt x="0" y="87729"/>
                    <a:pt x="74940" y="0"/>
                    <a:pt x="167296" y="0"/>
                  </a:cubicBezTo>
                  <a:lnTo>
                    <a:pt x="13010299" y="0"/>
                  </a:lnTo>
                  <a:lnTo>
                    <a:pt x="13010299" y="7764"/>
                  </a:lnTo>
                  <a:lnTo>
                    <a:pt x="13010299" y="0"/>
                  </a:lnTo>
                  <a:cubicBezTo>
                    <a:pt x="13102654" y="0"/>
                    <a:pt x="13177594" y="87729"/>
                    <a:pt x="13177594" y="196110"/>
                  </a:cubicBezTo>
                  <a:lnTo>
                    <a:pt x="13170998" y="196110"/>
                  </a:lnTo>
                  <a:lnTo>
                    <a:pt x="13177594" y="196110"/>
                  </a:lnTo>
                  <a:lnTo>
                    <a:pt x="13177594" y="3111360"/>
                  </a:lnTo>
                  <a:lnTo>
                    <a:pt x="13170998" y="3111360"/>
                  </a:lnTo>
                  <a:lnTo>
                    <a:pt x="13177594" y="3111360"/>
                  </a:lnTo>
                  <a:cubicBezTo>
                    <a:pt x="13177594" y="3219740"/>
                    <a:pt x="13102654" y="3307469"/>
                    <a:pt x="13010299" y="3307469"/>
                  </a:cubicBezTo>
                  <a:lnTo>
                    <a:pt x="13010299" y="3299706"/>
                  </a:lnTo>
                  <a:lnTo>
                    <a:pt x="13010299" y="3307469"/>
                  </a:lnTo>
                  <a:lnTo>
                    <a:pt x="167296" y="3307469"/>
                  </a:lnTo>
                  <a:lnTo>
                    <a:pt x="167296" y="3299706"/>
                  </a:lnTo>
                  <a:lnTo>
                    <a:pt x="167296" y="3307469"/>
                  </a:lnTo>
                  <a:cubicBezTo>
                    <a:pt x="74940" y="3307469"/>
                    <a:pt x="0" y="3219740"/>
                    <a:pt x="0" y="3111360"/>
                  </a:cubicBezTo>
                  <a:lnTo>
                    <a:pt x="0" y="196110"/>
                  </a:lnTo>
                  <a:lnTo>
                    <a:pt x="6597" y="196110"/>
                  </a:lnTo>
                  <a:lnTo>
                    <a:pt x="0" y="196110"/>
                  </a:lnTo>
                  <a:moveTo>
                    <a:pt x="13194" y="196110"/>
                  </a:moveTo>
                  <a:lnTo>
                    <a:pt x="13194" y="3111360"/>
                  </a:lnTo>
                  <a:lnTo>
                    <a:pt x="6597" y="3111360"/>
                  </a:lnTo>
                  <a:lnTo>
                    <a:pt x="13194" y="3111360"/>
                  </a:lnTo>
                  <a:cubicBezTo>
                    <a:pt x="13194" y="3211045"/>
                    <a:pt x="82197" y="3291942"/>
                    <a:pt x="167296" y="3291942"/>
                  </a:cubicBezTo>
                  <a:lnTo>
                    <a:pt x="13010299" y="3291942"/>
                  </a:lnTo>
                  <a:cubicBezTo>
                    <a:pt x="13095398" y="3291942"/>
                    <a:pt x="13164401" y="3211045"/>
                    <a:pt x="13164401" y="3111360"/>
                  </a:cubicBezTo>
                  <a:lnTo>
                    <a:pt x="13164401" y="196110"/>
                  </a:lnTo>
                  <a:cubicBezTo>
                    <a:pt x="13164401" y="96425"/>
                    <a:pt x="13095398" y="15527"/>
                    <a:pt x="13010299" y="15527"/>
                  </a:cubicBezTo>
                  <a:lnTo>
                    <a:pt x="167296" y="15527"/>
                  </a:lnTo>
                  <a:lnTo>
                    <a:pt x="167296" y="7764"/>
                  </a:lnTo>
                  <a:lnTo>
                    <a:pt x="167296" y="15527"/>
                  </a:lnTo>
                  <a:cubicBezTo>
                    <a:pt x="82197" y="15527"/>
                    <a:pt x="13194" y="96425"/>
                    <a:pt x="13194" y="196110"/>
                  </a:cubicBezTo>
                  <a:close/>
                </a:path>
              </a:pathLst>
            </a:custGeom>
            <a:solidFill>
              <a:srgbClr val="DABADD"/>
            </a:solidFill>
          </p:spPr>
        </p:sp>
      </p:grpSp>
      <p:sp>
        <p:nvSpPr>
          <p:cNvPr id="21" name="TextBox 21"/>
          <p:cNvSpPr txBox="1"/>
          <p:nvPr/>
        </p:nvSpPr>
        <p:spPr>
          <a:xfrm>
            <a:off x="1247775" y="7452919"/>
            <a:ext cx="5410324" cy="448924"/>
          </a:xfrm>
          <a:prstGeom prst="rect">
            <a:avLst/>
          </a:prstGeom>
        </p:spPr>
        <p:txBody>
          <a:bodyPr lIns="0" tIns="0" rIns="0" bIns="0" rtlCol="0" anchor="t">
            <a:spAutoFit/>
          </a:bodyPr>
          <a:lstStyle/>
          <a:p>
            <a:pPr algn="l">
              <a:lnSpc>
                <a:spcPts val="3499"/>
              </a:lnSpc>
            </a:pPr>
            <a:r>
              <a:rPr lang="en-US" sz="2799" b="1" spc="-57">
                <a:solidFill>
                  <a:srgbClr val="272525"/>
                </a:solidFill>
                <a:latin typeface="Arimo Bold"/>
                <a:ea typeface="Arimo Bold"/>
                <a:cs typeface="Arimo Bold"/>
                <a:sym typeface="Arimo Bold"/>
              </a:rPr>
              <a:t>Customer Loyalty Programs</a:t>
            </a:r>
          </a:p>
        </p:txBody>
      </p:sp>
      <p:sp>
        <p:nvSpPr>
          <p:cNvPr id="22" name="TextBox 22"/>
          <p:cNvSpPr txBox="1"/>
          <p:nvPr/>
        </p:nvSpPr>
        <p:spPr>
          <a:xfrm>
            <a:off x="1247775" y="8152426"/>
            <a:ext cx="8934450" cy="1642757"/>
          </a:xfrm>
          <a:prstGeom prst="rect">
            <a:avLst/>
          </a:prstGeom>
        </p:spPr>
        <p:txBody>
          <a:bodyPr lIns="0" tIns="0" rIns="0" bIns="0" rtlCol="0" anchor="t">
            <a:spAutoFit/>
          </a:bodyPr>
          <a:lstStyle/>
          <a:p>
            <a:pPr algn="l">
              <a:lnSpc>
                <a:spcPts val="4408"/>
              </a:lnSpc>
            </a:pPr>
            <a:r>
              <a:rPr lang="en-US" sz="2724" spc="-56" dirty="0">
                <a:solidFill>
                  <a:srgbClr val="272525"/>
                </a:solidFill>
                <a:latin typeface="Source Sans Pro"/>
                <a:ea typeface="Source Sans Pro"/>
                <a:cs typeface="Source Sans Pro"/>
                <a:sym typeface="Source Sans Pro"/>
              </a:rPr>
              <a:t>Launch a customer Loyalty program with rewards for frequent purchases and special perks during high-sales months like January.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504362" y="1436473"/>
            <a:ext cx="10110557" cy="2622605"/>
          </a:xfrm>
          <a:prstGeom prst="rect">
            <a:avLst/>
          </a:prstGeom>
        </p:spPr>
        <p:txBody>
          <a:bodyPr lIns="0" tIns="0" rIns="0" bIns="0" rtlCol="0" anchor="t">
            <a:spAutoFit/>
          </a:bodyPr>
          <a:lstStyle/>
          <a:p>
            <a:pPr algn="l">
              <a:lnSpc>
                <a:spcPts val="6875"/>
              </a:lnSpc>
            </a:pPr>
            <a:r>
              <a:rPr lang="en-US" sz="5500" b="1" spc="-111">
                <a:solidFill>
                  <a:srgbClr val="D73AD7"/>
                </a:solidFill>
                <a:latin typeface="Arimo Bold"/>
                <a:ea typeface="Arimo Bold"/>
                <a:cs typeface="Arimo Bold"/>
                <a:sym typeface="Arimo Bold"/>
              </a:rPr>
              <a:t>Conclusion: Driving Business Growth through Effective Customer Segmentation</a:t>
            </a:r>
          </a:p>
        </p:txBody>
      </p:sp>
      <p:sp>
        <p:nvSpPr>
          <p:cNvPr id="7" name="TextBox 7"/>
          <p:cNvSpPr txBox="1"/>
          <p:nvPr/>
        </p:nvSpPr>
        <p:spPr>
          <a:xfrm>
            <a:off x="7504362" y="4805930"/>
            <a:ext cx="9621285" cy="3562514"/>
          </a:xfrm>
          <a:prstGeom prst="rect">
            <a:avLst/>
          </a:prstGeom>
        </p:spPr>
        <p:txBody>
          <a:bodyPr lIns="0" tIns="0" rIns="0" bIns="0" rtlCol="0" anchor="t">
            <a:spAutoFit/>
          </a:bodyPr>
          <a:lstStyle/>
          <a:p>
            <a:pPr algn="l">
              <a:lnSpc>
                <a:spcPts val="4700"/>
              </a:lnSpc>
            </a:pPr>
            <a:r>
              <a:rPr lang="en-US" sz="2898" spc="-59" dirty="0">
                <a:solidFill>
                  <a:srgbClr val="272525"/>
                </a:solidFill>
                <a:latin typeface="Source Sans Pro"/>
                <a:ea typeface="Source Sans Pro"/>
                <a:cs typeface="Source Sans Pro"/>
                <a:sym typeface="Source Sans Pro"/>
              </a:rPr>
              <a:t>Myntra's ability to analyze customer behavior and preferences empowers the company to align its strategies with market demand. By leveraging data-driven insights, it can create targeted campaigns, optimize resources, and enhance the overall shopping experience. This approach ensures long-term growth and customer satisfaction while maintaining a competitive edge.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C1A17-F972-48ED-E15C-42EE154683AB}"/>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22A66CE0-1AA2-1973-F2AA-5F911467E370}"/>
              </a:ext>
            </a:extLst>
          </p:cNvPr>
          <p:cNvSpPr/>
          <p:nvPr/>
        </p:nvSpPr>
        <p:spPr>
          <a:xfrm>
            <a:off x="-3093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5" name="TextBox 5">
            <a:extLst>
              <a:ext uri="{FF2B5EF4-FFF2-40B4-BE49-F238E27FC236}">
                <a16:creationId xmlns:a16="http://schemas.microsoft.com/office/drawing/2014/main" id="{310709DF-4B07-623C-EC34-10FB66B0F48E}"/>
              </a:ext>
            </a:extLst>
          </p:cNvPr>
          <p:cNvSpPr txBox="1"/>
          <p:nvPr/>
        </p:nvSpPr>
        <p:spPr>
          <a:xfrm>
            <a:off x="1028700" y="1688399"/>
            <a:ext cx="9740307" cy="824200"/>
          </a:xfrm>
          <a:prstGeom prst="rect">
            <a:avLst/>
          </a:prstGeom>
        </p:spPr>
        <p:txBody>
          <a:bodyPr lIns="0" tIns="0" rIns="0" bIns="0" rtlCol="0" anchor="t">
            <a:spAutoFit/>
          </a:bodyPr>
          <a:lstStyle/>
          <a:p>
            <a:pPr algn="l">
              <a:lnSpc>
                <a:spcPts val="6875"/>
              </a:lnSpc>
            </a:pPr>
            <a:endParaRPr lang="en-US" sz="5500" b="1" spc="-111" dirty="0">
              <a:solidFill>
                <a:srgbClr val="D73AD7"/>
              </a:solidFill>
              <a:latin typeface="Arimo Bold"/>
              <a:ea typeface="Arimo Bold"/>
              <a:cs typeface="Arimo Bold"/>
              <a:sym typeface="Arimo Bold"/>
            </a:endParaRPr>
          </a:p>
        </p:txBody>
      </p:sp>
      <p:sp>
        <p:nvSpPr>
          <p:cNvPr id="6" name="TextBox 6">
            <a:extLst>
              <a:ext uri="{FF2B5EF4-FFF2-40B4-BE49-F238E27FC236}">
                <a16:creationId xmlns:a16="http://schemas.microsoft.com/office/drawing/2014/main" id="{4C6DC4A1-2413-0443-65DC-1F606A3C9741}"/>
              </a:ext>
            </a:extLst>
          </p:cNvPr>
          <p:cNvSpPr txBox="1"/>
          <p:nvPr/>
        </p:nvSpPr>
        <p:spPr>
          <a:xfrm>
            <a:off x="1047155" y="4027140"/>
            <a:ext cx="3520231" cy="441980"/>
          </a:xfrm>
          <a:prstGeom prst="rect">
            <a:avLst/>
          </a:prstGeom>
        </p:spPr>
        <p:txBody>
          <a:bodyPr lIns="0" tIns="0" rIns="0" bIns="0" rtlCol="0" anchor="t">
            <a:spAutoFit/>
          </a:bodyPr>
          <a:lstStyle/>
          <a:p>
            <a:pPr algn="l">
              <a:lnSpc>
                <a:spcPts val="3687"/>
              </a:lnSpc>
            </a:pPr>
            <a:endParaRPr lang="en-US" sz="2949" b="1" spc="-58" dirty="0">
              <a:solidFill>
                <a:srgbClr val="D73AD7"/>
              </a:solidFill>
              <a:latin typeface="Arimo Bold"/>
              <a:ea typeface="Arimo Bold"/>
              <a:cs typeface="Arimo Bold"/>
              <a:sym typeface="Arimo Bold"/>
            </a:endParaRPr>
          </a:p>
        </p:txBody>
      </p:sp>
      <p:sp>
        <p:nvSpPr>
          <p:cNvPr id="7" name="TextBox 7">
            <a:extLst>
              <a:ext uri="{FF2B5EF4-FFF2-40B4-BE49-F238E27FC236}">
                <a16:creationId xmlns:a16="http://schemas.microsoft.com/office/drawing/2014/main" id="{CB1D074F-106E-2CF4-7D90-0A256DEF6113}"/>
              </a:ext>
            </a:extLst>
          </p:cNvPr>
          <p:cNvSpPr txBox="1"/>
          <p:nvPr/>
        </p:nvSpPr>
        <p:spPr>
          <a:xfrm>
            <a:off x="1047155" y="5120431"/>
            <a:ext cx="7731919" cy="536429"/>
          </a:xfrm>
          <a:prstGeom prst="rect">
            <a:avLst/>
          </a:prstGeom>
        </p:spPr>
        <p:txBody>
          <a:bodyPr lIns="0" tIns="0" rIns="0" bIns="0" rtlCol="0" anchor="t">
            <a:spAutoFit/>
          </a:bodyPr>
          <a:lstStyle/>
          <a:p>
            <a:pPr algn="l">
              <a:lnSpc>
                <a:spcPts val="4560"/>
              </a:lnSpc>
            </a:pPr>
            <a:endParaRPr lang="en-US" sz="2812" spc="-57" dirty="0">
              <a:solidFill>
                <a:srgbClr val="272525"/>
              </a:solidFill>
              <a:latin typeface="Source Sans Pro"/>
              <a:ea typeface="Source Sans Pro"/>
              <a:cs typeface="Source Sans Pro"/>
              <a:sym typeface="Source Sans Pro"/>
            </a:endParaRPr>
          </a:p>
        </p:txBody>
      </p:sp>
      <p:sp>
        <p:nvSpPr>
          <p:cNvPr id="9" name="TextBox 9">
            <a:extLst>
              <a:ext uri="{FF2B5EF4-FFF2-40B4-BE49-F238E27FC236}">
                <a16:creationId xmlns:a16="http://schemas.microsoft.com/office/drawing/2014/main" id="{DA195DDD-67D0-D135-FBE1-A0D6A4725808}"/>
              </a:ext>
            </a:extLst>
          </p:cNvPr>
          <p:cNvSpPr txBox="1"/>
          <p:nvPr/>
        </p:nvSpPr>
        <p:spPr>
          <a:xfrm>
            <a:off x="9518451" y="5120431"/>
            <a:ext cx="7731919" cy="536429"/>
          </a:xfrm>
          <a:prstGeom prst="rect">
            <a:avLst/>
          </a:prstGeom>
        </p:spPr>
        <p:txBody>
          <a:bodyPr lIns="0" tIns="0" rIns="0" bIns="0" rtlCol="0" anchor="t">
            <a:spAutoFit/>
          </a:bodyPr>
          <a:lstStyle/>
          <a:p>
            <a:pPr algn="l">
              <a:lnSpc>
                <a:spcPts val="4560"/>
              </a:lnSpc>
            </a:pPr>
            <a:endParaRPr lang="en-US" sz="2812" spc="-57" dirty="0">
              <a:solidFill>
                <a:srgbClr val="272525"/>
              </a:solidFill>
              <a:latin typeface="Source Sans Pro"/>
              <a:ea typeface="Source Sans Pro"/>
              <a:cs typeface="Source Sans Pro"/>
              <a:sym typeface="Source Sans Pro"/>
            </a:endParaRPr>
          </a:p>
        </p:txBody>
      </p:sp>
      <p:sp>
        <p:nvSpPr>
          <p:cNvPr id="3" name="TextBox 2">
            <a:extLst>
              <a:ext uri="{FF2B5EF4-FFF2-40B4-BE49-F238E27FC236}">
                <a16:creationId xmlns:a16="http://schemas.microsoft.com/office/drawing/2014/main" id="{AE6B879B-033E-D39A-D1BC-42DA73EBB0DD}"/>
              </a:ext>
            </a:extLst>
          </p:cNvPr>
          <p:cNvSpPr txBox="1"/>
          <p:nvPr/>
        </p:nvSpPr>
        <p:spPr>
          <a:xfrm>
            <a:off x="2331267" y="3390900"/>
            <a:ext cx="13563599" cy="3170099"/>
          </a:xfrm>
          <a:prstGeom prst="rect">
            <a:avLst/>
          </a:prstGeom>
          <a:noFill/>
        </p:spPr>
        <p:txBody>
          <a:bodyPr wrap="square" rtlCol="0">
            <a:spAutoFit/>
          </a:bodyPr>
          <a:lstStyle/>
          <a:p>
            <a:r>
              <a:rPr lang="en-US" sz="20000" b="1" i="1" dirty="0">
                <a:solidFill>
                  <a:srgbClr val="FF00FF"/>
                </a:solidFill>
                <a:effectLst>
                  <a:outerShdw blurRad="38100" dist="38100" dir="2700000" algn="tl">
                    <a:srgbClr val="000000">
                      <a:alpha val="43137"/>
                    </a:srgbClr>
                  </a:outerShdw>
                </a:effectLst>
              </a:rPr>
              <a:t>THANK</a:t>
            </a:r>
            <a:r>
              <a:rPr lang="en-US" sz="20000" dirty="0">
                <a:solidFill>
                  <a:srgbClr val="FF00FF"/>
                </a:solidFill>
              </a:rPr>
              <a:t> </a:t>
            </a:r>
            <a:r>
              <a:rPr lang="en-US" sz="20000" b="1" i="1" dirty="0">
                <a:solidFill>
                  <a:srgbClr val="FF00FF"/>
                </a:solidFill>
                <a:effectLst>
                  <a:outerShdw blurRad="38100" dist="38100" dir="2700000" algn="tl">
                    <a:srgbClr val="000000">
                      <a:alpha val="43137"/>
                    </a:srgbClr>
                  </a:outerShdw>
                </a:effectLst>
              </a:rPr>
              <a:t>YOU</a:t>
            </a:r>
            <a:endParaRPr lang="en-IN" sz="20000" b="1" i="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1872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1688399"/>
            <a:ext cx="9740307" cy="889018"/>
          </a:xfrm>
          <a:prstGeom prst="rect">
            <a:avLst/>
          </a:prstGeom>
        </p:spPr>
        <p:txBody>
          <a:bodyPr lIns="0" tIns="0" rIns="0" bIns="0" rtlCol="0" anchor="t">
            <a:spAutoFit/>
          </a:bodyPr>
          <a:lstStyle/>
          <a:p>
            <a:pPr algn="l">
              <a:lnSpc>
                <a:spcPts val="6875"/>
              </a:lnSpc>
            </a:pPr>
            <a:r>
              <a:rPr lang="en-US" sz="5500" b="1" spc="-111">
                <a:solidFill>
                  <a:srgbClr val="D73AD7"/>
                </a:solidFill>
                <a:latin typeface="Arimo Bold"/>
                <a:ea typeface="Arimo Bold"/>
                <a:cs typeface="Arimo Bold"/>
                <a:sym typeface="Arimo Bold"/>
              </a:rPr>
              <a:t>Introduction to Power BI</a:t>
            </a:r>
          </a:p>
        </p:txBody>
      </p:sp>
      <p:sp>
        <p:nvSpPr>
          <p:cNvPr id="6" name="TextBox 6"/>
          <p:cNvSpPr txBox="1"/>
          <p:nvPr/>
        </p:nvSpPr>
        <p:spPr>
          <a:xfrm>
            <a:off x="1047155" y="4027140"/>
            <a:ext cx="3520231" cy="476562"/>
          </a:xfrm>
          <a:prstGeom prst="rect">
            <a:avLst/>
          </a:prstGeom>
        </p:spPr>
        <p:txBody>
          <a:bodyPr lIns="0" tIns="0" rIns="0" bIns="0" rtlCol="0" anchor="t">
            <a:spAutoFit/>
          </a:bodyPr>
          <a:lstStyle/>
          <a:p>
            <a:pPr algn="l">
              <a:lnSpc>
                <a:spcPts val="3687"/>
              </a:lnSpc>
            </a:pPr>
            <a:r>
              <a:rPr lang="en-US" sz="2949" b="1" spc="-58">
                <a:solidFill>
                  <a:srgbClr val="D73AD7"/>
                </a:solidFill>
                <a:latin typeface="Arimo Bold"/>
                <a:ea typeface="Arimo Bold"/>
                <a:cs typeface="Arimo Bold"/>
                <a:sym typeface="Arimo Bold"/>
              </a:rPr>
              <a:t>What is Power BI?</a:t>
            </a:r>
          </a:p>
        </p:txBody>
      </p:sp>
      <p:sp>
        <p:nvSpPr>
          <p:cNvPr id="7" name="TextBox 7"/>
          <p:cNvSpPr txBox="1"/>
          <p:nvPr/>
        </p:nvSpPr>
        <p:spPr>
          <a:xfrm>
            <a:off x="1047155" y="5120431"/>
            <a:ext cx="7731919" cy="2821137"/>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Power BI is a business intelligence and data visualization tool that helps businesses gain insights from their data. It offers a user-friendly interface and powerful capabilities for data analysis and visualization.</a:t>
            </a:r>
          </a:p>
        </p:txBody>
      </p:sp>
      <p:sp>
        <p:nvSpPr>
          <p:cNvPr id="8" name="TextBox 8"/>
          <p:cNvSpPr txBox="1"/>
          <p:nvPr/>
        </p:nvSpPr>
        <p:spPr>
          <a:xfrm>
            <a:off x="9518451" y="4027140"/>
            <a:ext cx="3520231" cy="476562"/>
          </a:xfrm>
          <a:prstGeom prst="rect">
            <a:avLst/>
          </a:prstGeom>
        </p:spPr>
        <p:txBody>
          <a:bodyPr lIns="0" tIns="0" rIns="0" bIns="0" rtlCol="0" anchor="t">
            <a:spAutoFit/>
          </a:bodyPr>
          <a:lstStyle/>
          <a:p>
            <a:pPr algn="l">
              <a:lnSpc>
                <a:spcPts val="3687"/>
              </a:lnSpc>
            </a:pPr>
            <a:r>
              <a:rPr lang="en-US" sz="2949" b="1" spc="-58">
                <a:solidFill>
                  <a:srgbClr val="D73AD7"/>
                </a:solidFill>
                <a:latin typeface="Arimo Bold"/>
                <a:ea typeface="Arimo Bold"/>
                <a:cs typeface="Arimo Bold"/>
                <a:sym typeface="Arimo Bold"/>
              </a:rPr>
              <a:t>Benefits of Power BI</a:t>
            </a:r>
          </a:p>
        </p:txBody>
      </p:sp>
      <p:sp>
        <p:nvSpPr>
          <p:cNvPr id="9" name="TextBox 9"/>
          <p:cNvSpPr txBox="1"/>
          <p:nvPr/>
        </p:nvSpPr>
        <p:spPr>
          <a:xfrm>
            <a:off x="9518451" y="5120431"/>
            <a:ext cx="7731919" cy="1678163"/>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Power BI enables businesses to create interactive dashboards, track key performance indicators (KPIs), and gain actionable insights from their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974973" y="708869"/>
            <a:ext cx="8931771" cy="830249"/>
          </a:xfrm>
          <a:prstGeom prst="rect">
            <a:avLst/>
          </a:prstGeom>
        </p:spPr>
        <p:txBody>
          <a:bodyPr lIns="0" tIns="0" rIns="0" bIns="0" rtlCol="0" anchor="t">
            <a:spAutoFit/>
          </a:bodyPr>
          <a:lstStyle/>
          <a:p>
            <a:pPr algn="l">
              <a:lnSpc>
                <a:spcPts val="6437"/>
              </a:lnSpc>
            </a:pPr>
            <a:r>
              <a:rPr lang="en-US" sz="5125" b="1" spc="-103">
                <a:solidFill>
                  <a:srgbClr val="D73AD7"/>
                </a:solidFill>
                <a:latin typeface="Arimo Bold"/>
                <a:ea typeface="Arimo Bold"/>
                <a:cs typeface="Arimo Bold"/>
                <a:sym typeface="Arimo Bold"/>
              </a:rPr>
              <a:t>Data to Insights Journey</a:t>
            </a:r>
          </a:p>
        </p:txBody>
      </p:sp>
      <p:grpSp>
        <p:nvGrpSpPr>
          <p:cNvPr id="6" name="Group 6"/>
          <p:cNvGrpSpPr/>
          <p:nvPr/>
        </p:nvGrpSpPr>
        <p:grpSpPr>
          <a:xfrm>
            <a:off x="9124950" y="2142381"/>
            <a:ext cx="38100" cy="7382172"/>
            <a:chOff x="0" y="0"/>
            <a:chExt cx="50800" cy="9842897"/>
          </a:xfrm>
        </p:grpSpPr>
        <p:sp>
          <p:nvSpPr>
            <p:cNvPr id="7" name="Freeform 7"/>
            <p:cNvSpPr/>
            <p:nvPr/>
          </p:nvSpPr>
          <p:spPr>
            <a:xfrm>
              <a:off x="0" y="0"/>
              <a:ext cx="50800" cy="9842881"/>
            </a:xfrm>
            <a:custGeom>
              <a:avLst/>
              <a:gdLst/>
              <a:ahLst/>
              <a:cxnLst/>
              <a:rect l="l" t="t" r="r" b="b"/>
              <a:pathLst>
                <a:path w="50800" h="9842881">
                  <a:moveTo>
                    <a:pt x="0" y="25400"/>
                  </a:moveTo>
                  <a:cubicBezTo>
                    <a:pt x="0" y="11430"/>
                    <a:pt x="11430" y="0"/>
                    <a:pt x="25400" y="0"/>
                  </a:cubicBezTo>
                  <a:cubicBezTo>
                    <a:pt x="39370" y="0"/>
                    <a:pt x="50800" y="11430"/>
                    <a:pt x="50800" y="25400"/>
                  </a:cubicBezTo>
                  <a:lnTo>
                    <a:pt x="50800" y="9817481"/>
                  </a:lnTo>
                  <a:cubicBezTo>
                    <a:pt x="50800" y="9831451"/>
                    <a:pt x="39370" y="9842881"/>
                    <a:pt x="25400" y="9842881"/>
                  </a:cubicBezTo>
                  <a:cubicBezTo>
                    <a:pt x="11430" y="9842881"/>
                    <a:pt x="0" y="9831451"/>
                    <a:pt x="0" y="9817481"/>
                  </a:cubicBezTo>
                  <a:close/>
                </a:path>
              </a:pathLst>
            </a:custGeom>
            <a:solidFill>
              <a:srgbClr val="DABADD"/>
            </a:solidFill>
          </p:spPr>
        </p:sp>
      </p:grpSp>
      <p:grpSp>
        <p:nvGrpSpPr>
          <p:cNvPr id="8" name="Group 8"/>
          <p:cNvGrpSpPr/>
          <p:nvPr/>
        </p:nvGrpSpPr>
        <p:grpSpPr>
          <a:xfrm>
            <a:off x="7893769" y="2749898"/>
            <a:ext cx="974972" cy="38100"/>
            <a:chOff x="0" y="0"/>
            <a:chExt cx="1299963" cy="50800"/>
          </a:xfrm>
        </p:grpSpPr>
        <p:sp>
          <p:nvSpPr>
            <p:cNvPr id="9" name="Freeform 9"/>
            <p:cNvSpPr/>
            <p:nvPr/>
          </p:nvSpPr>
          <p:spPr>
            <a:xfrm>
              <a:off x="0" y="0"/>
              <a:ext cx="1299972" cy="50800"/>
            </a:xfrm>
            <a:custGeom>
              <a:avLst/>
              <a:gdLst/>
              <a:ahLst/>
              <a:cxnLst/>
              <a:rect l="l" t="t" r="r" b="b"/>
              <a:pathLst>
                <a:path w="1299972" h="50800">
                  <a:moveTo>
                    <a:pt x="0" y="25400"/>
                  </a:moveTo>
                  <a:cubicBezTo>
                    <a:pt x="0" y="11430"/>
                    <a:pt x="11430" y="0"/>
                    <a:pt x="25400" y="0"/>
                  </a:cubicBezTo>
                  <a:lnTo>
                    <a:pt x="1274572" y="0"/>
                  </a:lnTo>
                  <a:cubicBezTo>
                    <a:pt x="1288542" y="0"/>
                    <a:pt x="1299972" y="11430"/>
                    <a:pt x="1299972" y="25400"/>
                  </a:cubicBezTo>
                  <a:cubicBezTo>
                    <a:pt x="1299972" y="39370"/>
                    <a:pt x="1288542" y="50800"/>
                    <a:pt x="1274572" y="50800"/>
                  </a:cubicBezTo>
                  <a:lnTo>
                    <a:pt x="25400" y="50800"/>
                  </a:lnTo>
                  <a:cubicBezTo>
                    <a:pt x="11430" y="50800"/>
                    <a:pt x="0" y="39370"/>
                    <a:pt x="0" y="25400"/>
                  </a:cubicBezTo>
                  <a:close/>
                </a:path>
              </a:pathLst>
            </a:custGeom>
            <a:solidFill>
              <a:srgbClr val="DABADD"/>
            </a:solidFill>
          </p:spPr>
        </p:sp>
      </p:grpSp>
      <p:grpSp>
        <p:nvGrpSpPr>
          <p:cNvPr id="10" name="Group 10"/>
          <p:cNvGrpSpPr/>
          <p:nvPr/>
        </p:nvGrpSpPr>
        <p:grpSpPr>
          <a:xfrm>
            <a:off x="8825880" y="2450901"/>
            <a:ext cx="636240" cy="636240"/>
            <a:chOff x="0" y="0"/>
            <a:chExt cx="848320" cy="848320"/>
          </a:xfrm>
        </p:grpSpPr>
        <p:sp>
          <p:nvSpPr>
            <p:cNvPr id="11" name="Freeform 11"/>
            <p:cNvSpPr/>
            <p:nvPr/>
          </p:nvSpPr>
          <p:spPr>
            <a:xfrm>
              <a:off x="6350" y="6350"/>
              <a:ext cx="835660" cy="835660"/>
            </a:xfrm>
            <a:custGeom>
              <a:avLst/>
              <a:gdLst/>
              <a:ahLst/>
              <a:cxnLst/>
              <a:rect l="l" t="t" r="r" b="b"/>
              <a:pathLst>
                <a:path w="835660" h="835660">
                  <a:moveTo>
                    <a:pt x="0" y="155956"/>
                  </a:moveTo>
                  <a:cubicBezTo>
                    <a:pt x="0" y="69850"/>
                    <a:pt x="69850" y="0"/>
                    <a:pt x="155956" y="0"/>
                  </a:cubicBezTo>
                  <a:lnTo>
                    <a:pt x="679577" y="0"/>
                  </a:lnTo>
                  <a:cubicBezTo>
                    <a:pt x="765810" y="0"/>
                    <a:pt x="835660" y="69850"/>
                    <a:pt x="835660" y="155956"/>
                  </a:cubicBezTo>
                  <a:lnTo>
                    <a:pt x="835660" y="679577"/>
                  </a:lnTo>
                  <a:cubicBezTo>
                    <a:pt x="835660" y="765683"/>
                    <a:pt x="765810" y="835533"/>
                    <a:pt x="679704" y="835533"/>
                  </a:cubicBezTo>
                  <a:lnTo>
                    <a:pt x="155956" y="835533"/>
                  </a:lnTo>
                  <a:cubicBezTo>
                    <a:pt x="69850" y="835660"/>
                    <a:pt x="0" y="765810"/>
                    <a:pt x="0" y="679577"/>
                  </a:cubicBezTo>
                  <a:close/>
                </a:path>
              </a:pathLst>
            </a:custGeom>
            <a:solidFill>
              <a:srgbClr val="F4D4F7"/>
            </a:solidFill>
          </p:spPr>
        </p:sp>
        <p:sp>
          <p:nvSpPr>
            <p:cNvPr id="12" name="Freeform 12"/>
            <p:cNvSpPr/>
            <p:nvPr/>
          </p:nvSpPr>
          <p:spPr>
            <a:xfrm>
              <a:off x="0" y="0"/>
              <a:ext cx="848360" cy="848360"/>
            </a:xfrm>
            <a:custGeom>
              <a:avLst/>
              <a:gdLst/>
              <a:ahLst/>
              <a:cxnLst/>
              <a:rect l="l" t="t" r="r" b="b"/>
              <a:pathLst>
                <a:path w="848360" h="848360">
                  <a:moveTo>
                    <a:pt x="0" y="162306"/>
                  </a:moveTo>
                  <a:cubicBezTo>
                    <a:pt x="0" y="72644"/>
                    <a:pt x="72644" y="0"/>
                    <a:pt x="162306" y="0"/>
                  </a:cubicBezTo>
                  <a:lnTo>
                    <a:pt x="685927" y="0"/>
                  </a:lnTo>
                  <a:lnTo>
                    <a:pt x="685927" y="6350"/>
                  </a:lnTo>
                  <a:lnTo>
                    <a:pt x="685927" y="0"/>
                  </a:lnTo>
                  <a:lnTo>
                    <a:pt x="685927" y="6350"/>
                  </a:lnTo>
                  <a:lnTo>
                    <a:pt x="685927" y="0"/>
                  </a:lnTo>
                  <a:cubicBezTo>
                    <a:pt x="775589" y="0"/>
                    <a:pt x="848360" y="72644"/>
                    <a:pt x="848360" y="162306"/>
                  </a:cubicBezTo>
                  <a:lnTo>
                    <a:pt x="848360" y="685927"/>
                  </a:lnTo>
                  <a:lnTo>
                    <a:pt x="842010" y="685927"/>
                  </a:lnTo>
                  <a:lnTo>
                    <a:pt x="848360" y="685927"/>
                  </a:lnTo>
                  <a:cubicBezTo>
                    <a:pt x="848360" y="775589"/>
                    <a:pt x="775716" y="848233"/>
                    <a:pt x="686054" y="848233"/>
                  </a:cubicBezTo>
                  <a:lnTo>
                    <a:pt x="686054" y="841883"/>
                  </a:lnTo>
                  <a:lnTo>
                    <a:pt x="686054" y="848233"/>
                  </a:lnTo>
                  <a:lnTo>
                    <a:pt x="162306" y="848233"/>
                  </a:lnTo>
                  <a:lnTo>
                    <a:pt x="162306" y="841883"/>
                  </a:lnTo>
                  <a:lnTo>
                    <a:pt x="162306" y="848233"/>
                  </a:lnTo>
                  <a:cubicBezTo>
                    <a:pt x="72644" y="848360"/>
                    <a:pt x="0" y="775589"/>
                    <a:pt x="0" y="685927"/>
                  </a:cubicBezTo>
                  <a:lnTo>
                    <a:pt x="0" y="162306"/>
                  </a:lnTo>
                  <a:lnTo>
                    <a:pt x="6350" y="162306"/>
                  </a:lnTo>
                  <a:lnTo>
                    <a:pt x="0" y="162306"/>
                  </a:lnTo>
                  <a:moveTo>
                    <a:pt x="12700" y="162306"/>
                  </a:moveTo>
                  <a:lnTo>
                    <a:pt x="12700" y="685927"/>
                  </a:lnTo>
                  <a:lnTo>
                    <a:pt x="6350" y="685927"/>
                  </a:lnTo>
                  <a:lnTo>
                    <a:pt x="12700" y="685927"/>
                  </a:lnTo>
                  <a:cubicBezTo>
                    <a:pt x="12700" y="768604"/>
                    <a:pt x="79756" y="835660"/>
                    <a:pt x="162306" y="835660"/>
                  </a:cubicBezTo>
                  <a:lnTo>
                    <a:pt x="685927" y="835660"/>
                  </a:lnTo>
                  <a:cubicBezTo>
                    <a:pt x="768604" y="835660"/>
                    <a:pt x="835533" y="768604"/>
                    <a:pt x="835533" y="686054"/>
                  </a:cubicBezTo>
                  <a:lnTo>
                    <a:pt x="835533" y="162306"/>
                  </a:lnTo>
                  <a:lnTo>
                    <a:pt x="841883" y="162306"/>
                  </a:lnTo>
                  <a:lnTo>
                    <a:pt x="835533" y="162306"/>
                  </a:lnTo>
                  <a:cubicBezTo>
                    <a:pt x="835660" y="79756"/>
                    <a:pt x="768604" y="12700"/>
                    <a:pt x="685927" y="12700"/>
                  </a:cubicBezTo>
                  <a:lnTo>
                    <a:pt x="162306" y="12700"/>
                  </a:lnTo>
                  <a:lnTo>
                    <a:pt x="162306" y="6350"/>
                  </a:lnTo>
                  <a:lnTo>
                    <a:pt x="162306" y="12700"/>
                  </a:lnTo>
                  <a:cubicBezTo>
                    <a:pt x="79756" y="12700"/>
                    <a:pt x="12700" y="79756"/>
                    <a:pt x="12700" y="162306"/>
                  </a:cubicBezTo>
                  <a:close/>
                </a:path>
              </a:pathLst>
            </a:custGeom>
            <a:solidFill>
              <a:srgbClr val="DABADD"/>
            </a:solidFill>
          </p:spPr>
        </p:sp>
      </p:grpSp>
      <p:sp>
        <p:nvSpPr>
          <p:cNvPr id="13" name="TextBox 13"/>
          <p:cNvSpPr txBox="1"/>
          <p:nvPr/>
        </p:nvSpPr>
        <p:spPr>
          <a:xfrm>
            <a:off x="9045699" y="2610445"/>
            <a:ext cx="196603" cy="355252"/>
          </a:xfrm>
          <a:prstGeom prst="rect">
            <a:avLst/>
          </a:prstGeom>
        </p:spPr>
        <p:txBody>
          <a:bodyPr lIns="0" tIns="0" rIns="0" bIns="0" rtlCol="0" anchor="t">
            <a:spAutoFit/>
          </a:bodyPr>
          <a:lstStyle/>
          <a:p>
            <a:pPr algn="ctr">
              <a:lnSpc>
                <a:spcPts val="3062"/>
              </a:lnSpc>
            </a:pPr>
            <a:r>
              <a:rPr lang="en-US" sz="3062" b="1" spc="-62">
                <a:solidFill>
                  <a:srgbClr val="272525"/>
                </a:solidFill>
                <a:latin typeface="Arimo Bold"/>
                <a:ea typeface="Arimo Bold"/>
                <a:cs typeface="Arimo Bold"/>
                <a:sym typeface="Arimo Bold"/>
              </a:rPr>
              <a:t>1</a:t>
            </a:r>
          </a:p>
        </p:txBody>
      </p:sp>
      <p:sp>
        <p:nvSpPr>
          <p:cNvPr id="14" name="TextBox 14"/>
          <p:cNvSpPr txBox="1"/>
          <p:nvPr/>
        </p:nvSpPr>
        <p:spPr>
          <a:xfrm>
            <a:off x="4334321" y="2382739"/>
            <a:ext cx="3277492" cy="451296"/>
          </a:xfrm>
          <a:prstGeom prst="rect">
            <a:avLst/>
          </a:prstGeom>
        </p:spPr>
        <p:txBody>
          <a:bodyPr lIns="0" tIns="0" rIns="0" bIns="0" rtlCol="0" anchor="t">
            <a:spAutoFit/>
          </a:bodyPr>
          <a:lstStyle/>
          <a:p>
            <a:pPr algn="r">
              <a:lnSpc>
                <a:spcPts val="3436"/>
              </a:lnSpc>
            </a:pPr>
            <a:r>
              <a:rPr lang="en-US" sz="2762" b="1" spc="-55">
                <a:solidFill>
                  <a:srgbClr val="272525"/>
                </a:solidFill>
                <a:latin typeface="Arimo Bold"/>
                <a:ea typeface="Arimo Bold"/>
                <a:cs typeface="Arimo Bold"/>
                <a:sym typeface="Arimo Bold"/>
              </a:rPr>
              <a:t>Data Collection</a:t>
            </a:r>
          </a:p>
        </p:txBody>
      </p:sp>
      <p:sp>
        <p:nvSpPr>
          <p:cNvPr id="15" name="TextBox 15"/>
          <p:cNvSpPr txBox="1"/>
          <p:nvPr/>
        </p:nvSpPr>
        <p:spPr>
          <a:xfrm>
            <a:off x="974972" y="2892772"/>
            <a:ext cx="6636841" cy="525127"/>
          </a:xfrm>
          <a:prstGeom prst="rect">
            <a:avLst/>
          </a:prstGeom>
        </p:spPr>
        <p:txBody>
          <a:bodyPr lIns="0" tIns="0" rIns="0" bIns="0" rtlCol="0" anchor="t">
            <a:spAutoFit/>
          </a:bodyPr>
          <a:lstStyle/>
          <a:p>
            <a:pPr algn="r">
              <a:lnSpc>
                <a:spcPts val="4459"/>
              </a:lnSpc>
            </a:pPr>
            <a:r>
              <a:rPr lang="en-US" sz="2787" spc="-55">
                <a:solidFill>
                  <a:srgbClr val="272525"/>
                </a:solidFill>
                <a:latin typeface="Source Sans Pro"/>
                <a:ea typeface="Source Sans Pro"/>
                <a:cs typeface="Source Sans Pro"/>
                <a:sym typeface="Source Sans Pro"/>
              </a:rPr>
              <a:t>Gathering relevant data from various sources.</a:t>
            </a:r>
          </a:p>
        </p:txBody>
      </p:sp>
      <p:grpSp>
        <p:nvGrpSpPr>
          <p:cNvPr id="16" name="Group 16"/>
          <p:cNvGrpSpPr/>
          <p:nvPr/>
        </p:nvGrpSpPr>
        <p:grpSpPr>
          <a:xfrm>
            <a:off x="9419257" y="4142631"/>
            <a:ext cx="974972" cy="38100"/>
            <a:chOff x="0" y="0"/>
            <a:chExt cx="1299963" cy="50800"/>
          </a:xfrm>
        </p:grpSpPr>
        <p:sp>
          <p:nvSpPr>
            <p:cNvPr id="17" name="Freeform 17"/>
            <p:cNvSpPr/>
            <p:nvPr/>
          </p:nvSpPr>
          <p:spPr>
            <a:xfrm>
              <a:off x="0" y="0"/>
              <a:ext cx="1299972" cy="50800"/>
            </a:xfrm>
            <a:custGeom>
              <a:avLst/>
              <a:gdLst/>
              <a:ahLst/>
              <a:cxnLst/>
              <a:rect l="l" t="t" r="r" b="b"/>
              <a:pathLst>
                <a:path w="1299972" h="50800">
                  <a:moveTo>
                    <a:pt x="0" y="25400"/>
                  </a:moveTo>
                  <a:cubicBezTo>
                    <a:pt x="0" y="11430"/>
                    <a:pt x="11430" y="0"/>
                    <a:pt x="25400" y="0"/>
                  </a:cubicBezTo>
                  <a:lnTo>
                    <a:pt x="1274572" y="0"/>
                  </a:lnTo>
                  <a:cubicBezTo>
                    <a:pt x="1288542" y="0"/>
                    <a:pt x="1299972" y="11430"/>
                    <a:pt x="1299972" y="25400"/>
                  </a:cubicBezTo>
                  <a:cubicBezTo>
                    <a:pt x="1299972" y="39370"/>
                    <a:pt x="1288542" y="50800"/>
                    <a:pt x="1274572" y="50800"/>
                  </a:cubicBezTo>
                  <a:lnTo>
                    <a:pt x="25400" y="50800"/>
                  </a:lnTo>
                  <a:cubicBezTo>
                    <a:pt x="11430" y="50800"/>
                    <a:pt x="0" y="39370"/>
                    <a:pt x="0" y="25400"/>
                  </a:cubicBezTo>
                  <a:close/>
                </a:path>
              </a:pathLst>
            </a:custGeom>
            <a:solidFill>
              <a:srgbClr val="DABADD"/>
            </a:solidFill>
          </p:spPr>
        </p:sp>
      </p:grpSp>
      <p:grpSp>
        <p:nvGrpSpPr>
          <p:cNvPr id="18" name="Group 18"/>
          <p:cNvGrpSpPr/>
          <p:nvPr/>
        </p:nvGrpSpPr>
        <p:grpSpPr>
          <a:xfrm>
            <a:off x="8825880" y="3843635"/>
            <a:ext cx="636240" cy="636240"/>
            <a:chOff x="0" y="0"/>
            <a:chExt cx="848320" cy="848320"/>
          </a:xfrm>
        </p:grpSpPr>
        <p:sp>
          <p:nvSpPr>
            <p:cNvPr id="19" name="Freeform 19"/>
            <p:cNvSpPr/>
            <p:nvPr/>
          </p:nvSpPr>
          <p:spPr>
            <a:xfrm>
              <a:off x="6350" y="6350"/>
              <a:ext cx="835660" cy="835660"/>
            </a:xfrm>
            <a:custGeom>
              <a:avLst/>
              <a:gdLst/>
              <a:ahLst/>
              <a:cxnLst/>
              <a:rect l="l" t="t" r="r" b="b"/>
              <a:pathLst>
                <a:path w="835660" h="835660">
                  <a:moveTo>
                    <a:pt x="0" y="155956"/>
                  </a:moveTo>
                  <a:cubicBezTo>
                    <a:pt x="0" y="69850"/>
                    <a:pt x="69850" y="0"/>
                    <a:pt x="155956" y="0"/>
                  </a:cubicBezTo>
                  <a:lnTo>
                    <a:pt x="679577" y="0"/>
                  </a:lnTo>
                  <a:cubicBezTo>
                    <a:pt x="765810" y="0"/>
                    <a:pt x="835660" y="69850"/>
                    <a:pt x="835660" y="155956"/>
                  </a:cubicBezTo>
                  <a:lnTo>
                    <a:pt x="835660" y="679577"/>
                  </a:lnTo>
                  <a:cubicBezTo>
                    <a:pt x="835660" y="765683"/>
                    <a:pt x="765810" y="835533"/>
                    <a:pt x="679704" y="835533"/>
                  </a:cubicBezTo>
                  <a:lnTo>
                    <a:pt x="155956" y="835533"/>
                  </a:lnTo>
                  <a:cubicBezTo>
                    <a:pt x="69850" y="835660"/>
                    <a:pt x="0" y="765810"/>
                    <a:pt x="0" y="679577"/>
                  </a:cubicBezTo>
                  <a:close/>
                </a:path>
              </a:pathLst>
            </a:custGeom>
            <a:solidFill>
              <a:srgbClr val="F4D4F7"/>
            </a:solidFill>
          </p:spPr>
        </p:sp>
        <p:sp>
          <p:nvSpPr>
            <p:cNvPr id="20" name="Freeform 20"/>
            <p:cNvSpPr/>
            <p:nvPr/>
          </p:nvSpPr>
          <p:spPr>
            <a:xfrm>
              <a:off x="0" y="0"/>
              <a:ext cx="848360" cy="848360"/>
            </a:xfrm>
            <a:custGeom>
              <a:avLst/>
              <a:gdLst/>
              <a:ahLst/>
              <a:cxnLst/>
              <a:rect l="l" t="t" r="r" b="b"/>
              <a:pathLst>
                <a:path w="848360" h="848360">
                  <a:moveTo>
                    <a:pt x="0" y="162306"/>
                  </a:moveTo>
                  <a:cubicBezTo>
                    <a:pt x="0" y="72644"/>
                    <a:pt x="72644" y="0"/>
                    <a:pt x="162306" y="0"/>
                  </a:cubicBezTo>
                  <a:lnTo>
                    <a:pt x="685927" y="0"/>
                  </a:lnTo>
                  <a:lnTo>
                    <a:pt x="685927" y="6350"/>
                  </a:lnTo>
                  <a:lnTo>
                    <a:pt x="685927" y="0"/>
                  </a:lnTo>
                  <a:lnTo>
                    <a:pt x="685927" y="6350"/>
                  </a:lnTo>
                  <a:lnTo>
                    <a:pt x="685927" y="0"/>
                  </a:lnTo>
                  <a:cubicBezTo>
                    <a:pt x="775589" y="0"/>
                    <a:pt x="848360" y="72644"/>
                    <a:pt x="848360" y="162306"/>
                  </a:cubicBezTo>
                  <a:lnTo>
                    <a:pt x="848360" y="685927"/>
                  </a:lnTo>
                  <a:lnTo>
                    <a:pt x="842010" y="685927"/>
                  </a:lnTo>
                  <a:lnTo>
                    <a:pt x="848360" y="685927"/>
                  </a:lnTo>
                  <a:cubicBezTo>
                    <a:pt x="848360" y="775589"/>
                    <a:pt x="775716" y="848233"/>
                    <a:pt x="686054" y="848233"/>
                  </a:cubicBezTo>
                  <a:lnTo>
                    <a:pt x="686054" y="841883"/>
                  </a:lnTo>
                  <a:lnTo>
                    <a:pt x="686054" y="848233"/>
                  </a:lnTo>
                  <a:lnTo>
                    <a:pt x="162306" y="848233"/>
                  </a:lnTo>
                  <a:lnTo>
                    <a:pt x="162306" y="841883"/>
                  </a:lnTo>
                  <a:lnTo>
                    <a:pt x="162306" y="848233"/>
                  </a:lnTo>
                  <a:cubicBezTo>
                    <a:pt x="72644" y="848360"/>
                    <a:pt x="0" y="775589"/>
                    <a:pt x="0" y="685927"/>
                  </a:cubicBezTo>
                  <a:lnTo>
                    <a:pt x="0" y="162306"/>
                  </a:lnTo>
                  <a:lnTo>
                    <a:pt x="6350" y="162306"/>
                  </a:lnTo>
                  <a:lnTo>
                    <a:pt x="0" y="162306"/>
                  </a:lnTo>
                  <a:moveTo>
                    <a:pt x="12700" y="162306"/>
                  </a:moveTo>
                  <a:lnTo>
                    <a:pt x="12700" y="685927"/>
                  </a:lnTo>
                  <a:lnTo>
                    <a:pt x="6350" y="685927"/>
                  </a:lnTo>
                  <a:lnTo>
                    <a:pt x="12700" y="685927"/>
                  </a:lnTo>
                  <a:cubicBezTo>
                    <a:pt x="12700" y="768604"/>
                    <a:pt x="79756" y="835660"/>
                    <a:pt x="162306" y="835660"/>
                  </a:cubicBezTo>
                  <a:lnTo>
                    <a:pt x="685927" y="835660"/>
                  </a:lnTo>
                  <a:cubicBezTo>
                    <a:pt x="768604" y="835660"/>
                    <a:pt x="835533" y="768604"/>
                    <a:pt x="835533" y="686054"/>
                  </a:cubicBezTo>
                  <a:lnTo>
                    <a:pt x="835533" y="162306"/>
                  </a:lnTo>
                  <a:lnTo>
                    <a:pt x="841883" y="162306"/>
                  </a:lnTo>
                  <a:lnTo>
                    <a:pt x="835533" y="162306"/>
                  </a:lnTo>
                  <a:cubicBezTo>
                    <a:pt x="835660" y="79756"/>
                    <a:pt x="768604" y="12700"/>
                    <a:pt x="685927" y="12700"/>
                  </a:cubicBezTo>
                  <a:lnTo>
                    <a:pt x="162306" y="12700"/>
                  </a:lnTo>
                  <a:lnTo>
                    <a:pt x="162306" y="6350"/>
                  </a:lnTo>
                  <a:lnTo>
                    <a:pt x="162306" y="12700"/>
                  </a:lnTo>
                  <a:cubicBezTo>
                    <a:pt x="79756" y="12700"/>
                    <a:pt x="12700" y="79756"/>
                    <a:pt x="12700" y="162306"/>
                  </a:cubicBezTo>
                  <a:close/>
                </a:path>
              </a:pathLst>
            </a:custGeom>
            <a:solidFill>
              <a:srgbClr val="DABADD"/>
            </a:solidFill>
          </p:spPr>
        </p:sp>
      </p:grpSp>
      <p:sp>
        <p:nvSpPr>
          <p:cNvPr id="21" name="TextBox 21"/>
          <p:cNvSpPr txBox="1"/>
          <p:nvPr/>
        </p:nvSpPr>
        <p:spPr>
          <a:xfrm>
            <a:off x="9045699" y="4003179"/>
            <a:ext cx="196603" cy="355252"/>
          </a:xfrm>
          <a:prstGeom prst="rect">
            <a:avLst/>
          </a:prstGeom>
        </p:spPr>
        <p:txBody>
          <a:bodyPr lIns="0" tIns="0" rIns="0" bIns="0" rtlCol="0" anchor="t">
            <a:spAutoFit/>
          </a:bodyPr>
          <a:lstStyle/>
          <a:p>
            <a:pPr algn="ctr">
              <a:lnSpc>
                <a:spcPts val="3062"/>
              </a:lnSpc>
            </a:pPr>
            <a:r>
              <a:rPr lang="en-US" sz="3062" b="1" spc="-62">
                <a:solidFill>
                  <a:srgbClr val="272525"/>
                </a:solidFill>
                <a:latin typeface="Arimo Bold"/>
                <a:ea typeface="Arimo Bold"/>
                <a:cs typeface="Arimo Bold"/>
                <a:sym typeface="Arimo Bold"/>
              </a:rPr>
              <a:t>2</a:t>
            </a:r>
          </a:p>
        </p:txBody>
      </p:sp>
      <p:sp>
        <p:nvSpPr>
          <p:cNvPr id="22" name="TextBox 22"/>
          <p:cNvSpPr txBox="1"/>
          <p:nvPr/>
        </p:nvSpPr>
        <p:spPr>
          <a:xfrm>
            <a:off x="10676185" y="3794522"/>
            <a:ext cx="5923184" cy="404836"/>
          </a:xfrm>
          <a:prstGeom prst="rect">
            <a:avLst/>
          </a:prstGeom>
        </p:spPr>
        <p:txBody>
          <a:bodyPr lIns="0" tIns="0" rIns="0" bIns="0" rtlCol="0" anchor="t">
            <a:spAutoFit/>
          </a:bodyPr>
          <a:lstStyle/>
          <a:p>
            <a:pPr algn="l">
              <a:lnSpc>
                <a:spcPts val="3187"/>
              </a:lnSpc>
            </a:pPr>
            <a:r>
              <a:rPr lang="en-US" sz="2562" b="1" spc="-51">
                <a:solidFill>
                  <a:srgbClr val="272525"/>
                </a:solidFill>
                <a:latin typeface="Arimo Bold"/>
                <a:ea typeface="Arimo Bold"/>
                <a:cs typeface="Arimo Bold"/>
                <a:sym typeface="Arimo Bold"/>
              </a:rPr>
              <a:t>Data Exploration &amp; Cleaning</a:t>
            </a:r>
          </a:p>
        </p:txBody>
      </p:sp>
      <p:sp>
        <p:nvSpPr>
          <p:cNvPr id="23" name="TextBox 23"/>
          <p:cNvSpPr txBox="1"/>
          <p:nvPr/>
        </p:nvSpPr>
        <p:spPr>
          <a:xfrm>
            <a:off x="10676185" y="4285506"/>
            <a:ext cx="6636841" cy="1087084"/>
          </a:xfrm>
          <a:prstGeom prst="rect">
            <a:avLst/>
          </a:prstGeom>
        </p:spPr>
        <p:txBody>
          <a:bodyPr lIns="0" tIns="0" rIns="0" bIns="0" rtlCol="0" anchor="t">
            <a:spAutoFit/>
          </a:bodyPr>
          <a:lstStyle/>
          <a:p>
            <a:pPr algn="l">
              <a:lnSpc>
                <a:spcPts val="4459"/>
              </a:lnSpc>
            </a:pPr>
            <a:r>
              <a:rPr lang="en-US" sz="2787" spc="-55">
                <a:solidFill>
                  <a:srgbClr val="272525"/>
                </a:solidFill>
                <a:latin typeface="Source Sans Pro"/>
                <a:ea typeface="Source Sans Pro"/>
                <a:cs typeface="Source Sans Pro"/>
                <a:sym typeface="Source Sans Pro"/>
              </a:rPr>
              <a:t>Understanding data structure, identifying inconsistencies, and cleaning the data.</a:t>
            </a:r>
          </a:p>
        </p:txBody>
      </p:sp>
      <p:grpSp>
        <p:nvGrpSpPr>
          <p:cNvPr id="24" name="Group 24"/>
          <p:cNvGrpSpPr/>
          <p:nvPr/>
        </p:nvGrpSpPr>
        <p:grpSpPr>
          <a:xfrm>
            <a:off x="7893769" y="5396210"/>
            <a:ext cx="974972" cy="38100"/>
            <a:chOff x="0" y="0"/>
            <a:chExt cx="1299963" cy="50800"/>
          </a:xfrm>
        </p:grpSpPr>
        <p:sp>
          <p:nvSpPr>
            <p:cNvPr id="25" name="Freeform 25"/>
            <p:cNvSpPr/>
            <p:nvPr/>
          </p:nvSpPr>
          <p:spPr>
            <a:xfrm>
              <a:off x="0" y="0"/>
              <a:ext cx="1299972" cy="50800"/>
            </a:xfrm>
            <a:custGeom>
              <a:avLst/>
              <a:gdLst/>
              <a:ahLst/>
              <a:cxnLst/>
              <a:rect l="l" t="t" r="r" b="b"/>
              <a:pathLst>
                <a:path w="1299972" h="50800">
                  <a:moveTo>
                    <a:pt x="0" y="25400"/>
                  </a:moveTo>
                  <a:cubicBezTo>
                    <a:pt x="0" y="11430"/>
                    <a:pt x="11430" y="0"/>
                    <a:pt x="25400" y="0"/>
                  </a:cubicBezTo>
                  <a:lnTo>
                    <a:pt x="1274572" y="0"/>
                  </a:lnTo>
                  <a:cubicBezTo>
                    <a:pt x="1288542" y="0"/>
                    <a:pt x="1299972" y="11430"/>
                    <a:pt x="1299972" y="25400"/>
                  </a:cubicBezTo>
                  <a:cubicBezTo>
                    <a:pt x="1299972" y="39370"/>
                    <a:pt x="1288542" y="50800"/>
                    <a:pt x="1274572" y="50800"/>
                  </a:cubicBezTo>
                  <a:lnTo>
                    <a:pt x="25400" y="50800"/>
                  </a:lnTo>
                  <a:cubicBezTo>
                    <a:pt x="11430" y="50800"/>
                    <a:pt x="0" y="39370"/>
                    <a:pt x="0" y="25400"/>
                  </a:cubicBezTo>
                  <a:close/>
                </a:path>
              </a:pathLst>
            </a:custGeom>
            <a:solidFill>
              <a:srgbClr val="DABADD"/>
            </a:solidFill>
          </p:spPr>
        </p:sp>
      </p:grpSp>
      <p:grpSp>
        <p:nvGrpSpPr>
          <p:cNvPr id="26" name="Group 26"/>
          <p:cNvGrpSpPr/>
          <p:nvPr/>
        </p:nvGrpSpPr>
        <p:grpSpPr>
          <a:xfrm>
            <a:off x="8825880" y="5097215"/>
            <a:ext cx="636240" cy="636240"/>
            <a:chOff x="0" y="0"/>
            <a:chExt cx="848320" cy="848320"/>
          </a:xfrm>
        </p:grpSpPr>
        <p:sp>
          <p:nvSpPr>
            <p:cNvPr id="27" name="Freeform 27"/>
            <p:cNvSpPr/>
            <p:nvPr/>
          </p:nvSpPr>
          <p:spPr>
            <a:xfrm>
              <a:off x="6350" y="6350"/>
              <a:ext cx="835660" cy="835660"/>
            </a:xfrm>
            <a:custGeom>
              <a:avLst/>
              <a:gdLst/>
              <a:ahLst/>
              <a:cxnLst/>
              <a:rect l="l" t="t" r="r" b="b"/>
              <a:pathLst>
                <a:path w="835660" h="835660">
                  <a:moveTo>
                    <a:pt x="0" y="155956"/>
                  </a:moveTo>
                  <a:cubicBezTo>
                    <a:pt x="0" y="69850"/>
                    <a:pt x="69850" y="0"/>
                    <a:pt x="155956" y="0"/>
                  </a:cubicBezTo>
                  <a:lnTo>
                    <a:pt x="679577" y="0"/>
                  </a:lnTo>
                  <a:cubicBezTo>
                    <a:pt x="765810" y="0"/>
                    <a:pt x="835660" y="69850"/>
                    <a:pt x="835660" y="155956"/>
                  </a:cubicBezTo>
                  <a:lnTo>
                    <a:pt x="835660" y="679577"/>
                  </a:lnTo>
                  <a:cubicBezTo>
                    <a:pt x="835660" y="765683"/>
                    <a:pt x="765810" y="835533"/>
                    <a:pt x="679704" y="835533"/>
                  </a:cubicBezTo>
                  <a:lnTo>
                    <a:pt x="155956" y="835533"/>
                  </a:lnTo>
                  <a:cubicBezTo>
                    <a:pt x="69850" y="835660"/>
                    <a:pt x="0" y="765810"/>
                    <a:pt x="0" y="679577"/>
                  </a:cubicBezTo>
                  <a:close/>
                </a:path>
              </a:pathLst>
            </a:custGeom>
            <a:solidFill>
              <a:srgbClr val="F4D4F7"/>
            </a:solidFill>
          </p:spPr>
        </p:sp>
        <p:sp>
          <p:nvSpPr>
            <p:cNvPr id="28" name="Freeform 28"/>
            <p:cNvSpPr/>
            <p:nvPr/>
          </p:nvSpPr>
          <p:spPr>
            <a:xfrm>
              <a:off x="0" y="0"/>
              <a:ext cx="848360" cy="848360"/>
            </a:xfrm>
            <a:custGeom>
              <a:avLst/>
              <a:gdLst/>
              <a:ahLst/>
              <a:cxnLst/>
              <a:rect l="l" t="t" r="r" b="b"/>
              <a:pathLst>
                <a:path w="848360" h="848360">
                  <a:moveTo>
                    <a:pt x="0" y="162306"/>
                  </a:moveTo>
                  <a:cubicBezTo>
                    <a:pt x="0" y="72644"/>
                    <a:pt x="72644" y="0"/>
                    <a:pt x="162306" y="0"/>
                  </a:cubicBezTo>
                  <a:lnTo>
                    <a:pt x="685927" y="0"/>
                  </a:lnTo>
                  <a:lnTo>
                    <a:pt x="685927" y="6350"/>
                  </a:lnTo>
                  <a:lnTo>
                    <a:pt x="685927" y="0"/>
                  </a:lnTo>
                  <a:lnTo>
                    <a:pt x="685927" y="6350"/>
                  </a:lnTo>
                  <a:lnTo>
                    <a:pt x="685927" y="0"/>
                  </a:lnTo>
                  <a:cubicBezTo>
                    <a:pt x="775589" y="0"/>
                    <a:pt x="848360" y="72644"/>
                    <a:pt x="848360" y="162306"/>
                  </a:cubicBezTo>
                  <a:lnTo>
                    <a:pt x="848360" y="685927"/>
                  </a:lnTo>
                  <a:lnTo>
                    <a:pt x="842010" y="685927"/>
                  </a:lnTo>
                  <a:lnTo>
                    <a:pt x="848360" y="685927"/>
                  </a:lnTo>
                  <a:cubicBezTo>
                    <a:pt x="848360" y="775589"/>
                    <a:pt x="775716" y="848233"/>
                    <a:pt x="686054" y="848233"/>
                  </a:cubicBezTo>
                  <a:lnTo>
                    <a:pt x="686054" y="841883"/>
                  </a:lnTo>
                  <a:lnTo>
                    <a:pt x="686054" y="848233"/>
                  </a:lnTo>
                  <a:lnTo>
                    <a:pt x="162306" y="848233"/>
                  </a:lnTo>
                  <a:lnTo>
                    <a:pt x="162306" y="841883"/>
                  </a:lnTo>
                  <a:lnTo>
                    <a:pt x="162306" y="848233"/>
                  </a:lnTo>
                  <a:cubicBezTo>
                    <a:pt x="72644" y="848360"/>
                    <a:pt x="0" y="775589"/>
                    <a:pt x="0" y="685927"/>
                  </a:cubicBezTo>
                  <a:lnTo>
                    <a:pt x="0" y="162306"/>
                  </a:lnTo>
                  <a:lnTo>
                    <a:pt x="6350" y="162306"/>
                  </a:lnTo>
                  <a:lnTo>
                    <a:pt x="0" y="162306"/>
                  </a:lnTo>
                  <a:moveTo>
                    <a:pt x="12700" y="162306"/>
                  </a:moveTo>
                  <a:lnTo>
                    <a:pt x="12700" y="685927"/>
                  </a:lnTo>
                  <a:lnTo>
                    <a:pt x="6350" y="685927"/>
                  </a:lnTo>
                  <a:lnTo>
                    <a:pt x="12700" y="685927"/>
                  </a:lnTo>
                  <a:cubicBezTo>
                    <a:pt x="12700" y="768604"/>
                    <a:pt x="79756" y="835660"/>
                    <a:pt x="162306" y="835660"/>
                  </a:cubicBezTo>
                  <a:lnTo>
                    <a:pt x="685927" y="835660"/>
                  </a:lnTo>
                  <a:cubicBezTo>
                    <a:pt x="768604" y="835660"/>
                    <a:pt x="835533" y="768604"/>
                    <a:pt x="835533" y="686054"/>
                  </a:cubicBezTo>
                  <a:lnTo>
                    <a:pt x="835533" y="162306"/>
                  </a:lnTo>
                  <a:lnTo>
                    <a:pt x="841883" y="162306"/>
                  </a:lnTo>
                  <a:lnTo>
                    <a:pt x="835533" y="162306"/>
                  </a:lnTo>
                  <a:cubicBezTo>
                    <a:pt x="835660" y="79756"/>
                    <a:pt x="768604" y="12700"/>
                    <a:pt x="685927" y="12700"/>
                  </a:cubicBezTo>
                  <a:lnTo>
                    <a:pt x="162306" y="12700"/>
                  </a:lnTo>
                  <a:lnTo>
                    <a:pt x="162306" y="6350"/>
                  </a:lnTo>
                  <a:lnTo>
                    <a:pt x="162306" y="12700"/>
                  </a:lnTo>
                  <a:cubicBezTo>
                    <a:pt x="79756" y="12700"/>
                    <a:pt x="12700" y="79756"/>
                    <a:pt x="12700" y="162306"/>
                  </a:cubicBezTo>
                  <a:close/>
                </a:path>
              </a:pathLst>
            </a:custGeom>
            <a:solidFill>
              <a:srgbClr val="DABADD"/>
            </a:solidFill>
          </p:spPr>
        </p:sp>
      </p:grpSp>
      <p:sp>
        <p:nvSpPr>
          <p:cNvPr id="29" name="TextBox 29"/>
          <p:cNvSpPr txBox="1"/>
          <p:nvPr/>
        </p:nvSpPr>
        <p:spPr>
          <a:xfrm>
            <a:off x="9045699" y="5256759"/>
            <a:ext cx="196603" cy="355252"/>
          </a:xfrm>
          <a:prstGeom prst="rect">
            <a:avLst/>
          </a:prstGeom>
        </p:spPr>
        <p:txBody>
          <a:bodyPr lIns="0" tIns="0" rIns="0" bIns="0" rtlCol="0" anchor="t">
            <a:spAutoFit/>
          </a:bodyPr>
          <a:lstStyle/>
          <a:p>
            <a:pPr algn="ctr">
              <a:lnSpc>
                <a:spcPts val="3062"/>
              </a:lnSpc>
            </a:pPr>
            <a:r>
              <a:rPr lang="en-US" sz="3062" b="1" spc="-62">
                <a:solidFill>
                  <a:srgbClr val="272525"/>
                </a:solidFill>
                <a:latin typeface="Arimo Bold"/>
                <a:ea typeface="Arimo Bold"/>
                <a:cs typeface="Arimo Bold"/>
                <a:sym typeface="Arimo Bold"/>
              </a:rPr>
              <a:t>3</a:t>
            </a:r>
          </a:p>
        </p:txBody>
      </p:sp>
      <p:sp>
        <p:nvSpPr>
          <p:cNvPr id="30" name="TextBox 30"/>
          <p:cNvSpPr txBox="1"/>
          <p:nvPr/>
        </p:nvSpPr>
        <p:spPr>
          <a:xfrm>
            <a:off x="2998939" y="5124450"/>
            <a:ext cx="4612874" cy="404836"/>
          </a:xfrm>
          <a:prstGeom prst="rect">
            <a:avLst/>
          </a:prstGeom>
        </p:spPr>
        <p:txBody>
          <a:bodyPr lIns="0" tIns="0" rIns="0" bIns="0" rtlCol="0" anchor="t">
            <a:spAutoFit/>
          </a:bodyPr>
          <a:lstStyle/>
          <a:p>
            <a:pPr algn="r">
              <a:lnSpc>
                <a:spcPts val="3187"/>
              </a:lnSpc>
            </a:pPr>
            <a:r>
              <a:rPr lang="en-US" sz="2562" b="1" spc="-51">
                <a:solidFill>
                  <a:srgbClr val="272525"/>
                </a:solidFill>
                <a:latin typeface="Arimo Bold"/>
                <a:ea typeface="Arimo Bold"/>
                <a:cs typeface="Arimo Bold"/>
                <a:sym typeface="Arimo Bold"/>
              </a:rPr>
              <a:t>Exploratory Data Analysis</a:t>
            </a:r>
          </a:p>
        </p:txBody>
      </p:sp>
      <p:sp>
        <p:nvSpPr>
          <p:cNvPr id="31" name="TextBox 31"/>
          <p:cNvSpPr txBox="1"/>
          <p:nvPr/>
        </p:nvSpPr>
        <p:spPr>
          <a:xfrm>
            <a:off x="974972" y="5539085"/>
            <a:ext cx="6636841" cy="1087084"/>
          </a:xfrm>
          <a:prstGeom prst="rect">
            <a:avLst/>
          </a:prstGeom>
        </p:spPr>
        <p:txBody>
          <a:bodyPr lIns="0" tIns="0" rIns="0" bIns="0" rtlCol="0" anchor="t">
            <a:spAutoFit/>
          </a:bodyPr>
          <a:lstStyle/>
          <a:p>
            <a:pPr algn="r">
              <a:lnSpc>
                <a:spcPts val="4459"/>
              </a:lnSpc>
            </a:pPr>
            <a:r>
              <a:rPr lang="en-US" sz="2787" spc="-55">
                <a:solidFill>
                  <a:srgbClr val="272525"/>
                </a:solidFill>
                <a:latin typeface="Source Sans Pro"/>
                <a:ea typeface="Source Sans Pro"/>
                <a:cs typeface="Source Sans Pro"/>
                <a:sym typeface="Source Sans Pro"/>
              </a:rPr>
              <a:t>Analyzing patterns, trends, and relationships in the data.</a:t>
            </a:r>
          </a:p>
        </p:txBody>
      </p:sp>
      <p:grpSp>
        <p:nvGrpSpPr>
          <p:cNvPr id="32" name="Group 32"/>
          <p:cNvGrpSpPr/>
          <p:nvPr/>
        </p:nvGrpSpPr>
        <p:grpSpPr>
          <a:xfrm>
            <a:off x="9419257" y="6649790"/>
            <a:ext cx="974972" cy="38100"/>
            <a:chOff x="0" y="0"/>
            <a:chExt cx="1299963" cy="50800"/>
          </a:xfrm>
        </p:grpSpPr>
        <p:sp>
          <p:nvSpPr>
            <p:cNvPr id="33" name="Freeform 33"/>
            <p:cNvSpPr/>
            <p:nvPr/>
          </p:nvSpPr>
          <p:spPr>
            <a:xfrm>
              <a:off x="0" y="0"/>
              <a:ext cx="1299972" cy="50800"/>
            </a:xfrm>
            <a:custGeom>
              <a:avLst/>
              <a:gdLst/>
              <a:ahLst/>
              <a:cxnLst/>
              <a:rect l="l" t="t" r="r" b="b"/>
              <a:pathLst>
                <a:path w="1299972" h="50800">
                  <a:moveTo>
                    <a:pt x="0" y="25400"/>
                  </a:moveTo>
                  <a:cubicBezTo>
                    <a:pt x="0" y="11430"/>
                    <a:pt x="11430" y="0"/>
                    <a:pt x="25400" y="0"/>
                  </a:cubicBezTo>
                  <a:lnTo>
                    <a:pt x="1274572" y="0"/>
                  </a:lnTo>
                  <a:cubicBezTo>
                    <a:pt x="1288542" y="0"/>
                    <a:pt x="1299972" y="11430"/>
                    <a:pt x="1299972" y="25400"/>
                  </a:cubicBezTo>
                  <a:cubicBezTo>
                    <a:pt x="1299972" y="39370"/>
                    <a:pt x="1288542" y="50800"/>
                    <a:pt x="1274572" y="50800"/>
                  </a:cubicBezTo>
                  <a:lnTo>
                    <a:pt x="25400" y="50800"/>
                  </a:lnTo>
                  <a:cubicBezTo>
                    <a:pt x="11430" y="50800"/>
                    <a:pt x="0" y="39370"/>
                    <a:pt x="0" y="25400"/>
                  </a:cubicBezTo>
                  <a:close/>
                </a:path>
              </a:pathLst>
            </a:custGeom>
            <a:solidFill>
              <a:srgbClr val="DABADD"/>
            </a:solidFill>
          </p:spPr>
        </p:sp>
      </p:grpSp>
      <p:grpSp>
        <p:nvGrpSpPr>
          <p:cNvPr id="34" name="Group 34"/>
          <p:cNvGrpSpPr/>
          <p:nvPr/>
        </p:nvGrpSpPr>
        <p:grpSpPr>
          <a:xfrm>
            <a:off x="8825880" y="6350794"/>
            <a:ext cx="636240" cy="636240"/>
            <a:chOff x="0" y="0"/>
            <a:chExt cx="848320" cy="848320"/>
          </a:xfrm>
        </p:grpSpPr>
        <p:sp>
          <p:nvSpPr>
            <p:cNvPr id="35" name="Freeform 35"/>
            <p:cNvSpPr/>
            <p:nvPr/>
          </p:nvSpPr>
          <p:spPr>
            <a:xfrm>
              <a:off x="6350" y="6350"/>
              <a:ext cx="835660" cy="835660"/>
            </a:xfrm>
            <a:custGeom>
              <a:avLst/>
              <a:gdLst/>
              <a:ahLst/>
              <a:cxnLst/>
              <a:rect l="l" t="t" r="r" b="b"/>
              <a:pathLst>
                <a:path w="835660" h="835660">
                  <a:moveTo>
                    <a:pt x="0" y="155956"/>
                  </a:moveTo>
                  <a:cubicBezTo>
                    <a:pt x="0" y="69850"/>
                    <a:pt x="69850" y="0"/>
                    <a:pt x="155956" y="0"/>
                  </a:cubicBezTo>
                  <a:lnTo>
                    <a:pt x="679577" y="0"/>
                  </a:lnTo>
                  <a:cubicBezTo>
                    <a:pt x="765810" y="0"/>
                    <a:pt x="835660" y="69850"/>
                    <a:pt x="835660" y="155956"/>
                  </a:cubicBezTo>
                  <a:lnTo>
                    <a:pt x="835660" y="679577"/>
                  </a:lnTo>
                  <a:cubicBezTo>
                    <a:pt x="835660" y="765683"/>
                    <a:pt x="765810" y="835533"/>
                    <a:pt x="679704" y="835533"/>
                  </a:cubicBezTo>
                  <a:lnTo>
                    <a:pt x="155956" y="835533"/>
                  </a:lnTo>
                  <a:cubicBezTo>
                    <a:pt x="69850" y="835660"/>
                    <a:pt x="0" y="765810"/>
                    <a:pt x="0" y="679577"/>
                  </a:cubicBezTo>
                  <a:close/>
                </a:path>
              </a:pathLst>
            </a:custGeom>
            <a:solidFill>
              <a:srgbClr val="F4D4F7"/>
            </a:solidFill>
          </p:spPr>
        </p:sp>
        <p:sp>
          <p:nvSpPr>
            <p:cNvPr id="36" name="Freeform 36"/>
            <p:cNvSpPr/>
            <p:nvPr/>
          </p:nvSpPr>
          <p:spPr>
            <a:xfrm>
              <a:off x="0" y="0"/>
              <a:ext cx="848360" cy="848360"/>
            </a:xfrm>
            <a:custGeom>
              <a:avLst/>
              <a:gdLst/>
              <a:ahLst/>
              <a:cxnLst/>
              <a:rect l="l" t="t" r="r" b="b"/>
              <a:pathLst>
                <a:path w="848360" h="848360">
                  <a:moveTo>
                    <a:pt x="0" y="162306"/>
                  </a:moveTo>
                  <a:cubicBezTo>
                    <a:pt x="0" y="72644"/>
                    <a:pt x="72644" y="0"/>
                    <a:pt x="162306" y="0"/>
                  </a:cubicBezTo>
                  <a:lnTo>
                    <a:pt x="685927" y="0"/>
                  </a:lnTo>
                  <a:lnTo>
                    <a:pt x="685927" y="6350"/>
                  </a:lnTo>
                  <a:lnTo>
                    <a:pt x="685927" y="0"/>
                  </a:lnTo>
                  <a:lnTo>
                    <a:pt x="685927" y="6350"/>
                  </a:lnTo>
                  <a:lnTo>
                    <a:pt x="685927" y="0"/>
                  </a:lnTo>
                  <a:cubicBezTo>
                    <a:pt x="775589" y="0"/>
                    <a:pt x="848360" y="72644"/>
                    <a:pt x="848360" y="162306"/>
                  </a:cubicBezTo>
                  <a:lnTo>
                    <a:pt x="848360" y="685927"/>
                  </a:lnTo>
                  <a:lnTo>
                    <a:pt x="842010" y="685927"/>
                  </a:lnTo>
                  <a:lnTo>
                    <a:pt x="848360" y="685927"/>
                  </a:lnTo>
                  <a:cubicBezTo>
                    <a:pt x="848360" y="775589"/>
                    <a:pt x="775716" y="848233"/>
                    <a:pt x="686054" y="848233"/>
                  </a:cubicBezTo>
                  <a:lnTo>
                    <a:pt x="686054" y="841883"/>
                  </a:lnTo>
                  <a:lnTo>
                    <a:pt x="686054" y="848233"/>
                  </a:lnTo>
                  <a:lnTo>
                    <a:pt x="162306" y="848233"/>
                  </a:lnTo>
                  <a:lnTo>
                    <a:pt x="162306" y="841883"/>
                  </a:lnTo>
                  <a:lnTo>
                    <a:pt x="162306" y="848233"/>
                  </a:lnTo>
                  <a:cubicBezTo>
                    <a:pt x="72644" y="848360"/>
                    <a:pt x="0" y="775589"/>
                    <a:pt x="0" y="685927"/>
                  </a:cubicBezTo>
                  <a:lnTo>
                    <a:pt x="0" y="162306"/>
                  </a:lnTo>
                  <a:lnTo>
                    <a:pt x="6350" y="162306"/>
                  </a:lnTo>
                  <a:lnTo>
                    <a:pt x="0" y="162306"/>
                  </a:lnTo>
                  <a:moveTo>
                    <a:pt x="12700" y="162306"/>
                  </a:moveTo>
                  <a:lnTo>
                    <a:pt x="12700" y="685927"/>
                  </a:lnTo>
                  <a:lnTo>
                    <a:pt x="6350" y="685927"/>
                  </a:lnTo>
                  <a:lnTo>
                    <a:pt x="12700" y="685927"/>
                  </a:lnTo>
                  <a:cubicBezTo>
                    <a:pt x="12700" y="768604"/>
                    <a:pt x="79756" y="835660"/>
                    <a:pt x="162306" y="835660"/>
                  </a:cubicBezTo>
                  <a:lnTo>
                    <a:pt x="685927" y="835660"/>
                  </a:lnTo>
                  <a:cubicBezTo>
                    <a:pt x="768604" y="835660"/>
                    <a:pt x="835533" y="768604"/>
                    <a:pt x="835533" y="686054"/>
                  </a:cubicBezTo>
                  <a:lnTo>
                    <a:pt x="835533" y="162306"/>
                  </a:lnTo>
                  <a:lnTo>
                    <a:pt x="841883" y="162306"/>
                  </a:lnTo>
                  <a:lnTo>
                    <a:pt x="835533" y="162306"/>
                  </a:lnTo>
                  <a:cubicBezTo>
                    <a:pt x="835660" y="79756"/>
                    <a:pt x="768604" y="12700"/>
                    <a:pt x="685927" y="12700"/>
                  </a:cubicBezTo>
                  <a:lnTo>
                    <a:pt x="162306" y="12700"/>
                  </a:lnTo>
                  <a:lnTo>
                    <a:pt x="162306" y="6350"/>
                  </a:lnTo>
                  <a:lnTo>
                    <a:pt x="162306" y="12700"/>
                  </a:lnTo>
                  <a:cubicBezTo>
                    <a:pt x="79756" y="12700"/>
                    <a:pt x="12700" y="79756"/>
                    <a:pt x="12700" y="162306"/>
                  </a:cubicBezTo>
                  <a:close/>
                </a:path>
              </a:pathLst>
            </a:custGeom>
            <a:solidFill>
              <a:srgbClr val="DABADD"/>
            </a:solidFill>
          </p:spPr>
        </p:sp>
      </p:grpSp>
      <p:sp>
        <p:nvSpPr>
          <p:cNvPr id="37" name="TextBox 37"/>
          <p:cNvSpPr txBox="1"/>
          <p:nvPr/>
        </p:nvSpPr>
        <p:spPr>
          <a:xfrm>
            <a:off x="9045699" y="6510337"/>
            <a:ext cx="196603" cy="355252"/>
          </a:xfrm>
          <a:prstGeom prst="rect">
            <a:avLst/>
          </a:prstGeom>
        </p:spPr>
        <p:txBody>
          <a:bodyPr lIns="0" tIns="0" rIns="0" bIns="0" rtlCol="0" anchor="t">
            <a:spAutoFit/>
          </a:bodyPr>
          <a:lstStyle/>
          <a:p>
            <a:pPr algn="ctr">
              <a:lnSpc>
                <a:spcPts val="3062"/>
              </a:lnSpc>
            </a:pPr>
            <a:r>
              <a:rPr lang="en-US" sz="3062" b="1" spc="-62">
                <a:solidFill>
                  <a:srgbClr val="272525"/>
                </a:solidFill>
                <a:latin typeface="Arimo Bold"/>
                <a:ea typeface="Arimo Bold"/>
                <a:cs typeface="Arimo Bold"/>
                <a:sym typeface="Arimo Bold"/>
              </a:rPr>
              <a:t>4</a:t>
            </a:r>
          </a:p>
        </p:txBody>
      </p:sp>
      <p:sp>
        <p:nvSpPr>
          <p:cNvPr id="38" name="TextBox 38"/>
          <p:cNvSpPr txBox="1"/>
          <p:nvPr/>
        </p:nvSpPr>
        <p:spPr>
          <a:xfrm>
            <a:off x="10676185" y="6292155"/>
            <a:ext cx="3277492" cy="432799"/>
          </a:xfrm>
          <a:prstGeom prst="rect">
            <a:avLst/>
          </a:prstGeom>
        </p:spPr>
        <p:txBody>
          <a:bodyPr lIns="0" tIns="0" rIns="0" bIns="0" rtlCol="0" anchor="t">
            <a:spAutoFit/>
          </a:bodyPr>
          <a:lstStyle/>
          <a:p>
            <a:pPr algn="l">
              <a:lnSpc>
                <a:spcPts val="3311"/>
              </a:lnSpc>
            </a:pPr>
            <a:r>
              <a:rPr lang="en-US" sz="2662" b="1" spc="-53">
                <a:solidFill>
                  <a:srgbClr val="272525"/>
                </a:solidFill>
                <a:latin typeface="Arimo Bold"/>
                <a:ea typeface="Arimo Bold"/>
                <a:cs typeface="Arimo Bold"/>
                <a:sym typeface="Arimo Bold"/>
              </a:rPr>
              <a:t>Visualizing Insights</a:t>
            </a:r>
          </a:p>
        </p:txBody>
      </p:sp>
      <p:sp>
        <p:nvSpPr>
          <p:cNvPr id="39" name="TextBox 39"/>
          <p:cNvSpPr txBox="1"/>
          <p:nvPr/>
        </p:nvSpPr>
        <p:spPr>
          <a:xfrm>
            <a:off x="10676185" y="6792665"/>
            <a:ext cx="6636841" cy="1087084"/>
          </a:xfrm>
          <a:prstGeom prst="rect">
            <a:avLst/>
          </a:prstGeom>
        </p:spPr>
        <p:txBody>
          <a:bodyPr lIns="0" tIns="0" rIns="0" bIns="0" rtlCol="0" anchor="t">
            <a:spAutoFit/>
          </a:bodyPr>
          <a:lstStyle/>
          <a:p>
            <a:pPr algn="l">
              <a:lnSpc>
                <a:spcPts val="4459"/>
              </a:lnSpc>
            </a:pPr>
            <a:r>
              <a:rPr lang="en-US" sz="2787" spc="-55">
                <a:solidFill>
                  <a:srgbClr val="272525"/>
                </a:solidFill>
                <a:latin typeface="Source Sans Pro"/>
                <a:ea typeface="Source Sans Pro"/>
                <a:cs typeface="Source Sans Pro"/>
                <a:sym typeface="Source Sans Pro"/>
              </a:rPr>
              <a:t>Creating interactive dashboards using Power BI to showcase key findings.</a:t>
            </a:r>
          </a:p>
        </p:txBody>
      </p:sp>
      <p:grpSp>
        <p:nvGrpSpPr>
          <p:cNvPr id="40" name="Group 40"/>
          <p:cNvGrpSpPr/>
          <p:nvPr/>
        </p:nvGrpSpPr>
        <p:grpSpPr>
          <a:xfrm>
            <a:off x="7893769" y="7903369"/>
            <a:ext cx="974972" cy="38100"/>
            <a:chOff x="0" y="0"/>
            <a:chExt cx="1299963" cy="50800"/>
          </a:xfrm>
        </p:grpSpPr>
        <p:sp>
          <p:nvSpPr>
            <p:cNvPr id="41" name="Freeform 41"/>
            <p:cNvSpPr/>
            <p:nvPr/>
          </p:nvSpPr>
          <p:spPr>
            <a:xfrm>
              <a:off x="0" y="0"/>
              <a:ext cx="1299972" cy="50800"/>
            </a:xfrm>
            <a:custGeom>
              <a:avLst/>
              <a:gdLst/>
              <a:ahLst/>
              <a:cxnLst/>
              <a:rect l="l" t="t" r="r" b="b"/>
              <a:pathLst>
                <a:path w="1299972" h="50800">
                  <a:moveTo>
                    <a:pt x="0" y="25400"/>
                  </a:moveTo>
                  <a:cubicBezTo>
                    <a:pt x="0" y="11430"/>
                    <a:pt x="11430" y="0"/>
                    <a:pt x="25400" y="0"/>
                  </a:cubicBezTo>
                  <a:lnTo>
                    <a:pt x="1274572" y="0"/>
                  </a:lnTo>
                  <a:cubicBezTo>
                    <a:pt x="1288542" y="0"/>
                    <a:pt x="1299972" y="11430"/>
                    <a:pt x="1299972" y="25400"/>
                  </a:cubicBezTo>
                  <a:cubicBezTo>
                    <a:pt x="1299972" y="39370"/>
                    <a:pt x="1288542" y="50800"/>
                    <a:pt x="1274572" y="50800"/>
                  </a:cubicBezTo>
                  <a:lnTo>
                    <a:pt x="25400" y="50800"/>
                  </a:lnTo>
                  <a:cubicBezTo>
                    <a:pt x="11430" y="50800"/>
                    <a:pt x="0" y="39370"/>
                    <a:pt x="0" y="25400"/>
                  </a:cubicBezTo>
                  <a:close/>
                </a:path>
              </a:pathLst>
            </a:custGeom>
            <a:solidFill>
              <a:srgbClr val="DABADD"/>
            </a:solidFill>
          </p:spPr>
        </p:sp>
      </p:grpSp>
      <p:grpSp>
        <p:nvGrpSpPr>
          <p:cNvPr id="42" name="Group 42"/>
          <p:cNvGrpSpPr/>
          <p:nvPr/>
        </p:nvGrpSpPr>
        <p:grpSpPr>
          <a:xfrm>
            <a:off x="8825880" y="7604372"/>
            <a:ext cx="636240" cy="636240"/>
            <a:chOff x="0" y="0"/>
            <a:chExt cx="848320" cy="848320"/>
          </a:xfrm>
        </p:grpSpPr>
        <p:sp>
          <p:nvSpPr>
            <p:cNvPr id="43" name="Freeform 43"/>
            <p:cNvSpPr/>
            <p:nvPr/>
          </p:nvSpPr>
          <p:spPr>
            <a:xfrm>
              <a:off x="6350" y="6350"/>
              <a:ext cx="835660" cy="835660"/>
            </a:xfrm>
            <a:custGeom>
              <a:avLst/>
              <a:gdLst/>
              <a:ahLst/>
              <a:cxnLst/>
              <a:rect l="l" t="t" r="r" b="b"/>
              <a:pathLst>
                <a:path w="835660" h="835660">
                  <a:moveTo>
                    <a:pt x="0" y="155956"/>
                  </a:moveTo>
                  <a:cubicBezTo>
                    <a:pt x="0" y="69850"/>
                    <a:pt x="69850" y="0"/>
                    <a:pt x="155956" y="0"/>
                  </a:cubicBezTo>
                  <a:lnTo>
                    <a:pt x="679577" y="0"/>
                  </a:lnTo>
                  <a:cubicBezTo>
                    <a:pt x="765810" y="0"/>
                    <a:pt x="835660" y="69850"/>
                    <a:pt x="835660" y="155956"/>
                  </a:cubicBezTo>
                  <a:lnTo>
                    <a:pt x="835660" y="679577"/>
                  </a:lnTo>
                  <a:cubicBezTo>
                    <a:pt x="835660" y="765683"/>
                    <a:pt x="765810" y="835533"/>
                    <a:pt x="679704" y="835533"/>
                  </a:cubicBezTo>
                  <a:lnTo>
                    <a:pt x="155956" y="835533"/>
                  </a:lnTo>
                  <a:cubicBezTo>
                    <a:pt x="69850" y="835660"/>
                    <a:pt x="0" y="765810"/>
                    <a:pt x="0" y="679577"/>
                  </a:cubicBezTo>
                  <a:close/>
                </a:path>
              </a:pathLst>
            </a:custGeom>
            <a:solidFill>
              <a:srgbClr val="F4D4F7"/>
            </a:solidFill>
          </p:spPr>
        </p:sp>
        <p:sp>
          <p:nvSpPr>
            <p:cNvPr id="44" name="Freeform 44"/>
            <p:cNvSpPr/>
            <p:nvPr/>
          </p:nvSpPr>
          <p:spPr>
            <a:xfrm>
              <a:off x="0" y="0"/>
              <a:ext cx="848360" cy="848360"/>
            </a:xfrm>
            <a:custGeom>
              <a:avLst/>
              <a:gdLst/>
              <a:ahLst/>
              <a:cxnLst/>
              <a:rect l="l" t="t" r="r" b="b"/>
              <a:pathLst>
                <a:path w="848360" h="848360">
                  <a:moveTo>
                    <a:pt x="0" y="162306"/>
                  </a:moveTo>
                  <a:cubicBezTo>
                    <a:pt x="0" y="72644"/>
                    <a:pt x="72644" y="0"/>
                    <a:pt x="162306" y="0"/>
                  </a:cubicBezTo>
                  <a:lnTo>
                    <a:pt x="685927" y="0"/>
                  </a:lnTo>
                  <a:lnTo>
                    <a:pt x="685927" y="6350"/>
                  </a:lnTo>
                  <a:lnTo>
                    <a:pt x="685927" y="0"/>
                  </a:lnTo>
                  <a:lnTo>
                    <a:pt x="685927" y="6350"/>
                  </a:lnTo>
                  <a:lnTo>
                    <a:pt x="685927" y="0"/>
                  </a:lnTo>
                  <a:cubicBezTo>
                    <a:pt x="775589" y="0"/>
                    <a:pt x="848360" y="72644"/>
                    <a:pt x="848360" y="162306"/>
                  </a:cubicBezTo>
                  <a:lnTo>
                    <a:pt x="848360" y="685927"/>
                  </a:lnTo>
                  <a:lnTo>
                    <a:pt x="842010" y="685927"/>
                  </a:lnTo>
                  <a:lnTo>
                    <a:pt x="848360" y="685927"/>
                  </a:lnTo>
                  <a:cubicBezTo>
                    <a:pt x="848360" y="775589"/>
                    <a:pt x="775716" y="848233"/>
                    <a:pt x="686054" y="848233"/>
                  </a:cubicBezTo>
                  <a:lnTo>
                    <a:pt x="686054" y="841883"/>
                  </a:lnTo>
                  <a:lnTo>
                    <a:pt x="686054" y="848233"/>
                  </a:lnTo>
                  <a:lnTo>
                    <a:pt x="162306" y="848233"/>
                  </a:lnTo>
                  <a:lnTo>
                    <a:pt x="162306" y="841883"/>
                  </a:lnTo>
                  <a:lnTo>
                    <a:pt x="162306" y="848233"/>
                  </a:lnTo>
                  <a:cubicBezTo>
                    <a:pt x="72644" y="848360"/>
                    <a:pt x="0" y="775589"/>
                    <a:pt x="0" y="685927"/>
                  </a:cubicBezTo>
                  <a:lnTo>
                    <a:pt x="0" y="162306"/>
                  </a:lnTo>
                  <a:lnTo>
                    <a:pt x="6350" y="162306"/>
                  </a:lnTo>
                  <a:lnTo>
                    <a:pt x="0" y="162306"/>
                  </a:lnTo>
                  <a:moveTo>
                    <a:pt x="12700" y="162306"/>
                  </a:moveTo>
                  <a:lnTo>
                    <a:pt x="12700" y="685927"/>
                  </a:lnTo>
                  <a:lnTo>
                    <a:pt x="6350" y="685927"/>
                  </a:lnTo>
                  <a:lnTo>
                    <a:pt x="12700" y="685927"/>
                  </a:lnTo>
                  <a:cubicBezTo>
                    <a:pt x="12700" y="768604"/>
                    <a:pt x="79756" y="835660"/>
                    <a:pt x="162306" y="835660"/>
                  </a:cubicBezTo>
                  <a:lnTo>
                    <a:pt x="685927" y="835660"/>
                  </a:lnTo>
                  <a:cubicBezTo>
                    <a:pt x="768604" y="835660"/>
                    <a:pt x="835533" y="768604"/>
                    <a:pt x="835533" y="686054"/>
                  </a:cubicBezTo>
                  <a:lnTo>
                    <a:pt x="835533" y="162306"/>
                  </a:lnTo>
                  <a:lnTo>
                    <a:pt x="841883" y="162306"/>
                  </a:lnTo>
                  <a:lnTo>
                    <a:pt x="835533" y="162306"/>
                  </a:lnTo>
                  <a:cubicBezTo>
                    <a:pt x="835660" y="79756"/>
                    <a:pt x="768604" y="12700"/>
                    <a:pt x="685927" y="12700"/>
                  </a:cubicBezTo>
                  <a:lnTo>
                    <a:pt x="162306" y="12700"/>
                  </a:lnTo>
                  <a:lnTo>
                    <a:pt x="162306" y="6350"/>
                  </a:lnTo>
                  <a:lnTo>
                    <a:pt x="162306" y="12700"/>
                  </a:lnTo>
                  <a:cubicBezTo>
                    <a:pt x="79756" y="12700"/>
                    <a:pt x="12700" y="79756"/>
                    <a:pt x="12700" y="162306"/>
                  </a:cubicBezTo>
                  <a:close/>
                </a:path>
              </a:pathLst>
            </a:custGeom>
            <a:solidFill>
              <a:srgbClr val="DABADD"/>
            </a:solidFill>
          </p:spPr>
        </p:sp>
      </p:grpSp>
      <p:sp>
        <p:nvSpPr>
          <p:cNvPr id="45" name="TextBox 45"/>
          <p:cNvSpPr txBox="1"/>
          <p:nvPr/>
        </p:nvSpPr>
        <p:spPr>
          <a:xfrm>
            <a:off x="9045699" y="7763916"/>
            <a:ext cx="196603" cy="355252"/>
          </a:xfrm>
          <a:prstGeom prst="rect">
            <a:avLst/>
          </a:prstGeom>
        </p:spPr>
        <p:txBody>
          <a:bodyPr lIns="0" tIns="0" rIns="0" bIns="0" rtlCol="0" anchor="t">
            <a:spAutoFit/>
          </a:bodyPr>
          <a:lstStyle/>
          <a:p>
            <a:pPr algn="ctr">
              <a:lnSpc>
                <a:spcPts val="3062"/>
              </a:lnSpc>
            </a:pPr>
            <a:r>
              <a:rPr lang="en-US" sz="3062" b="1" spc="-62">
                <a:solidFill>
                  <a:srgbClr val="272525"/>
                </a:solidFill>
                <a:latin typeface="Arimo Bold"/>
                <a:ea typeface="Arimo Bold"/>
                <a:cs typeface="Arimo Bold"/>
                <a:sym typeface="Arimo Bold"/>
              </a:rPr>
              <a:t>5</a:t>
            </a:r>
          </a:p>
        </p:txBody>
      </p:sp>
      <p:sp>
        <p:nvSpPr>
          <p:cNvPr id="46" name="TextBox 46"/>
          <p:cNvSpPr txBox="1"/>
          <p:nvPr/>
        </p:nvSpPr>
        <p:spPr>
          <a:xfrm>
            <a:off x="-37431" y="7536633"/>
            <a:ext cx="7649245" cy="404836"/>
          </a:xfrm>
          <a:prstGeom prst="rect">
            <a:avLst/>
          </a:prstGeom>
        </p:spPr>
        <p:txBody>
          <a:bodyPr lIns="0" tIns="0" rIns="0" bIns="0" rtlCol="0" anchor="t">
            <a:spAutoFit/>
          </a:bodyPr>
          <a:lstStyle/>
          <a:p>
            <a:pPr algn="r">
              <a:lnSpc>
                <a:spcPts val="3187"/>
              </a:lnSpc>
            </a:pPr>
            <a:r>
              <a:rPr lang="en-US" sz="2562" b="1" spc="-51">
                <a:solidFill>
                  <a:srgbClr val="272525"/>
                </a:solidFill>
                <a:latin typeface="Arimo Bold"/>
                <a:ea typeface="Arimo Bold"/>
                <a:cs typeface="Arimo Bold"/>
                <a:sym typeface="Arimo Bold"/>
              </a:rPr>
              <a:t>Actionable Insights &amp; Recommendations</a:t>
            </a:r>
          </a:p>
        </p:txBody>
      </p:sp>
      <p:sp>
        <p:nvSpPr>
          <p:cNvPr id="47" name="TextBox 47"/>
          <p:cNvSpPr txBox="1"/>
          <p:nvPr/>
        </p:nvSpPr>
        <p:spPr>
          <a:xfrm>
            <a:off x="974972" y="8046244"/>
            <a:ext cx="6636841" cy="1087084"/>
          </a:xfrm>
          <a:prstGeom prst="rect">
            <a:avLst/>
          </a:prstGeom>
        </p:spPr>
        <p:txBody>
          <a:bodyPr lIns="0" tIns="0" rIns="0" bIns="0" rtlCol="0" anchor="t">
            <a:spAutoFit/>
          </a:bodyPr>
          <a:lstStyle/>
          <a:p>
            <a:pPr algn="r">
              <a:lnSpc>
                <a:spcPts val="4459"/>
              </a:lnSpc>
            </a:pPr>
            <a:r>
              <a:rPr lang="en-US" sz="2787" spc="-55">
                <a:solidFill>
                  <a:srgbClr val="272525"/>
                </a:solidFill>
                <a:latin typeface="Source Sans Pro"/>
                <a:ea typeface="Source Sans Pro"/>
                <a:cs typeface="Source Sans Pro"/>
                <a:sym typeface="Source Sans Pro"/>
              </a:rPr>
              <a:t>Drawing conclusions from data analysis and suggesting improvements based on insights.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2"/>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1028700" y="971550"/>
            <a:ext cx="7040612" cy="937171"/>
          </a:xfrm>
          <a:prstGeom prst="rect">
            <a:avLst/>
          </a:prstGeom>
        </p:spPr>
        <p:txBody>
          <a:bodyPr lIns="0" tIns="0" rIns="0" bIns="0" rtlCol="0" anchor="t">
            <a:spAutoFit/>
          </a:bodyPr>
          <a:lstStyle/>
          <a:p>
            <a:pPr algn="l">
              <a:lnSpc>
                <a:spcPts val="6875"/>
              </a:lnSpc>
            </a:pPr>
            <a:r>
              <a:rPr lang="en-US" sz="5500" b="1" spc="-111">
                <a:solidFill>
                  <a:srgbClr val="D73AD7"/>
                </a:solidFill>
                <a:latin typeface="Arimo Bold"/>
                <a:ea typeface="Arimo Bold"/>
                <a:cs typeface="Arimo Bold"/>
                <a:sym typeface="Arimo Bold"/>
              </a:rPr>
              <a:t>Data Collection</a:t>
            </a:r>
          </a:p>
        </p:txBody>
      </p:sp>
      <p:grpSp>
        <p:nvGrpSpPr>
          <p:cNvPr id="8" name="Group 8"/>
          <p:cNvGrpSpPr/>
          <p:nvPr/>
        </p:nvGrpSpPr>
        <p:grpSpPr>
          <a:xfrm>
            <a:off x="1042392" y="2306543"/>
            <a:ext cx="4527798" cy="6628431"/>
            <a:chOff x="0" y="0"/>
            <a:chExt cx="6037063" cy="8837908"/>
          </a:xfrm>
        </p:grpSpPr>
        <p:sp>
          <p:nvSpPr>
            <p:cNvPr id="9" name="Freeform 9"/>
            <p:cNvSpPr/>
            <p:nvPr/>
          </p:nvSpPr>
          <p:spPr>
            <a:xfrm>
              <a:off x="6350" y="9155"/>
              <a:ext cx="6024372" cy="8819541"/>
            </a:xfrm>
            <a:custGeom>
              <a:avLst/>
              <a:gdLst/>
              <a:ahLst/>
              <a:cxnLst/>
              <a:rect l="l" t="t" r="r" b="b"/>
              <a:pathLst>
                <a:path w="6024372" h="8819541">
                  <a:moveTo>
                    <a:pt x="0" y="241498"/>
                  </a:moveTo>
                  <a:cubicBezTo>
                    <a:pt x="0" y="108207"/>
                    <a:pt x="75057" y="0"/>
                    <a:pt x="167513" y="0"/>
                  </a:cubicBezTo>
                  <a:lnTo>
                    <a:pt x="5856859" y="0"/>
                  </a:lnTo>
                  <a:cubicBezTo>
                    <a:pt x="5949442" y="0"/>
                    <a:pt x="6024372" y="108207"/>
                    <a:pt x="6024372" y="241498"/>
                  </a:cubicBezTo>
                  <a:lnTo>
                    <a:pt x="6024372" y="8578043"/>
                  </a:lnTo>
                  <a:cubicBezTo>
                    <a:pt x="6024372" y="8711517"/>
                    <a:pt x="5949315" y="8819540"/>
                    <a:pt x="5856859" y="8819540"/>
                  </a:cubicBezTo>
                  <a:lnTo>
                    <a:pt x="167513" y="8819540"/>
                  </a:lnTo>
                  <a:cubicBezTo>
                    <a:pt x="75057" y="8819540"/>
                    <a:pt x="0" y="8711516"/>
                    <a:pt x="0" y="8578043"/>
                  </a:cubicBezTo>
                  <a:close/>
                </a:path>
              </a:pathLst>
            </a:custGeom>
            <a:solidFill>
              <a:srgbClr val="F4D4F7"/>
            </a:solidFill>
          </p:spPr>
        </p:sp>
        <p:sp>
          <p:nvSpPr>
            <p:cNvPr id="10" name="Freeform 10"/>
            <p:cNvSpPr/>
            <p:nvPr/>
          </p:nvSpPr>
          <p:spPr>
            <a:xfrm>
              <a:off x="0" y="0"/>
              <a:ext cx="6037072" cy="8837850"/>
            </a:xfrm>
            <a:custGeom>
              <a:avLst/>
              <a:gdLst/>
              <a:ahLst/>
              <a:cxnLst/>
              <a:rect l="l" t="t" r="r" b="b"/>
              <a:pathLst>
                <a:path w="6037072" h="8837850">
                  <a:moveTo>
                    <a:pt x="0" y="250653"/>
                  </a:moveTo>
                  <a:cubicBezTo>
                    <a:pt x="0" y="112235"/>
                    <a:pt x="77851" y="0"/>
                    <a:pt x="173863" y="0"/>
                  </a:cubicBezTo>
                  <a:lnTo>
                    <a:pt x="5863209" y="0"/>
                  </a:lnTo>
                  <a:lnTo>
                    <a:pt x="5863209" y="9155"/>
                  </a:lnTo>
                  <a:lnTo>
                    <a:pt x="5863209" y="0"/>
                  </a:lnTo>
                  <a:cubicBezTo>
                    <a:pt x="5959221" y="0"/>
                    <a:pt x="6037072" y="112235"/>
                    <a:pt x="6037072" y="250653"/>
                  </a:cubicBezTo>
                  <a:lnTo>
                    <a:pt x="6030722" y="250653"/>
                  </a:lnTo>
                  <a:lnTo>
                    <a:pt x="6037072" y="250653"/>
                  </a:lnTo>
                  <a:lnTo>
                    <a:pt x="6037072" y="8587198"/>
                  </a:lnTo>
                  <a:lnTo>
                    <a:pt x="6030722" y="8587198"/>
                  </a:lnTo>
                  <a:lnTo>
                    <a:pt x="6037072" y="8587198"/>
                  </a:lnTo>
                  <a:cubicBezTo>
                    <a:pt x="6037072" y="8725615"/>
                    <a:pt x="5959221" y="8837850"/>
                    <a:pt x="5863209" y="8837850"/>
                  </a:cubicBezTo>
                  <a:lnTo>
                    <a:pt x="5863209" y="8828695"/>
                  </a:lnTo>
                  <a:lnTo>
                    <a:pt x="5863209" y="8837850"/>
                  </a:lnTo>
                  <a:lnTo>
                    <a:pt x="173863" y="8837850"/>
                  </a:lnTo>
                  <a:lnTo>
                    <a:pt x="173863" y="8828695"/>
                  </a:lnTo>
                  <a:lnTo>
                    <a:pt x="173863" y="8837850"/>
                  </a:lnTo>
                  <a:cubicBezTo>
                    <a:pt x="77851" y="8837850"/>
                    <a:pt x="0" y="8725615"/>
                    <a:pt x="0" y="8587198"/>
                  </a:cubicBezTo>
                  <a:lnTo>
                    <a:pt x="0" y="250653"/>
                  </a:lnTo>
                  <a:lnTo>
                    <a:pt x="6350" y="250653"/>
                  </a:lnTo>
                  <a:lnTo>
                    <a:pt x="0" y="250653"/>
                  </a:lnTo>
                  <a:moveTo>
                    <a:pt x="12700" y="250653"/>
                  </a:moveTo>
                  <a:lnTo>
                    <a:pt x="12700" y="8587198"/>
                  </a:lnTo>
                  <a:lnTo>
                    <a:pt x="6350" y="8587198"/>
                  </a:lnTo>
                  <a:lnTo>
                    <a:pt x="12700" y="8587198"/>
                  </a:lnTo>
                  <a:cubicBezTo>
                    <a:pt x="12700" y="8715545"/>
                    <a:pt x="84836" y="8819541"/>
                    <a:pt x="173863" y="8819541"/>
                  </a:cubicBezTo>
                  <a:lnTo>
                    <a:pt x="5863209" y="8819541"/>
                  </a:lnTo>
                  <a:cubicBezTo>
                    <a:pt x="5952236" y="8819541"/>
                    <a:pt x="6024372" y="8715545"/>
                    <a:pt x="6024372" y="8587198"/>
                  </a:cubicBezTo>
                  <a:lnTo>
                    <a:pt x="6024372" y="250653"/>
                  </a:lnTo>
                  <a:cubicBezTo>
                    <a:pt x="6024372" y="122305"/>
                    <a:pt x="5952236" y="18309"/>
                    <a:pt x="5863209" y="18309"/>
                  </a:cubicBezTo>
                  <a:lnTo>
                    <a:pt x="173863" y="18309"/>
                  </a:lnTo>
                  <a:lnTo>
                    <a:pt x="173863" y="9155"/>
                  </a:lnTo>
                  <a:lnTo>
                    <a:pt x="173863" y="18309"/>
                  </a:lnTo>
                  <a:cubicBezTo>
                    <a:pt x="84836" y="18309"/>
                    <a:pt x="12700" y="122305"/>
                    <a:pt x="12700" y="250653"/>
                  </a:cubicBezTo>
                  <a:close/>
                </a:path>
              </a:pathLst>
            </a:custGeom>
            <a:solidFill>
              <a:srgbClr val="DABADD"/>
            </a:solidFill>
          </p:spPr>
        </p:sp>
      </p:grpSp>
      <p:sp>
        <p:nvSpPr>
          <p:cNvPr id="11" name="TextBox 11"/>
          <p:cNvSpPr txBox="1"/>
          <p:nvPr/>
        </p:nvSpPr>
        <p:spPr>
          <a:xfrm>
            <a:off x="1355824" y="2926705"/>
            <a:ext cx="3520231" cy="458137"/>
          </a:xfrm>
          <a:prstGeom prst="rect">
            <a:avLst/>
          </a:prstGeom>
        </p:spPr>
        <p:txBody>
          <a:bodyPr lIns="0" tIns="0" rIns="0" bIns="0" rtlCol="0" anchor="t">
            <a:spAutoFit/>
          </a:bodyPr>
          <a:lstStyle/>
          <a:p>
            <a:pPr algn="l">
              <a:lnSpc>
                <a:spcPts val="3562"/>
              </a:lnSpc>
            </a:pPr>
            <a:r>
              <a:rPr lang="en-US" sz="2850" b="1" spc="-57">
                <a:solidFill>
                  <a:srgbClr val="272525"/>
                </a:solidFill>
                <a:latin typeface="Arimo Bold"/>
                <a:ea typeface="Arimo Bold"/>
                <a:cs typeface="Arimo Bold"/>
                <a:sym typeface="Arimo Bold"/>
              </a:rPr>
              <a:t>Myntra Dataset</a:t>
            </a:r>
          </a:p>
        </p:txBody>
      </p:sp>
      <p:sp>
        <p:nvSpPr>
          <p:cNvPr id="12" name="TextBox 12"/>
          <p:cNvSpPr txBox="1"/>
          <p:nvPr/>
        </p:nvSpPr>
        <p:spPr>
          <a:xfrm>
            <a:off x="1355824" y="3707827"/>
            <a:ext cx="3900934" cy="4535598"/>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The Myntra customer dataset from Kaggle provides a comprehensive view of customer behavior and preferences, including demographics, purchase history, and product interactions.</a:t>
            </a:r>
          </a:p>
        </p:txBody>
      </p:sp>
      <p:grpSp>
        <p:nvGrpSpPr>
          <p:cNvPr id="13" name="Group 13"/>
          <p:cNvGrpSpPr/>
          <p:nvPr/>
        </p:nvGrpSpPr>
        <p:grpSpPr>
          <a:xfrm>
            <a:off x="5859810" y="2306543"/>
            <a:ext cx="4527798" cy="6628431"/>
            <a:chOff x="0" y="0"/>
            <a:chExt cx="6037063" cy="8837908"/>
          </a:xfrm>
        </p:grpSpPr>
        <p:sp>
          <p:nvSpPr>
            <p:cNvPr id="14" name="Freeform 14"/>
            <p:cNvSpPr/>
            <p:nvPr/>
          </p:nvSpPr>
          <p:spPr>
            <a:xfrm>
              <a:off x="6350" y="9155"/>
              <a:ext cx="6024372" cy="8819541"/>
            </a:xfrm>
            <a:custGeom>
              <a:avLst/>
              <a:gdLst/>
              <a:ahLst/>
              <a:cxnLst/>
              <a:rect l="l" t="t" r="r" b="b"/>
              <a:pathLst>
                <a:path w="6024372" h="8819541">
                  <a:moveTo>
                    <a:pt x="0" y="241498"/>
                  </a:moveTo>
                  <a:cubicBezTo>
                    <a:pt x="0" y="108207"/>
                    <a:pt x="75057" y="0"/>
                    <a:pt x="167513" y="0"/>
                  </a:cubicBezTo>
                  <a:lnTo>
                    <a:pt x="5856859" y="0"/>
                  </a:lnTo>
                  <a:cubicBezTo>
                    <a:pt x="5949442" y="0"/>
                    <a:pt x="6024372" y="108207"/>
                    <a:pt x="6024372" y="241498"/>
                  </a:cubicBezTo>
                  <a:lnTo>
                    <a:pt x="6024372" y="8578043"/>
                  </a:lnTo>
                  <a:cubicBezTo>
                    <a:pt x="6024372" y="8711517"/>
                    <a:pt x="5949315" y="8819540"/>
                    <a:pt x="5856859" y="8819540"/>
                  </a:cubicBezTo>
                  <a:lnTo>
                    <a:pt x="167513" y="8819540"/>
                  </a:lnTo>
                  <a:cubicBezTo>
                    <a:pt x="75057" y="8819540"/>
                    <a:pt x="0" y="8711516"/>
                    <a:pt x="0" y="8578043"/>
                  </a:cubicBezTo>
                  <a:close/>
                </a:path>
              </a:pathLst>
            </a:custGeom>
            <a:solidFill>
              <a:srgbClr val="F4D4F7"/>
            </a:solidFill>
          </p:spPr>
        </p:sp>
        <p:sp>
          <p:nvSpPr>
            <p:cNvPr id="15" name="Freeform 15"/>
            <p:cNvSpPr/>
            <p:nvPr/>
          </p:nvSpPr>
          <p:spPr>
            <a:xfrm>
              <a:off x="0" y="0"/>
              <a:ext cx="6037072" cy="8837850"/>
            </a:xfrm>
            <a:custGeom>
              <a:avLst/>
              <a:gdLst/>
              <a:ahLst/>
              <a:cxnLst/>
              <a:rect l="l" t="t" r="r" b="b"/>
              <a:pathLst>
                <a:path w="6037072" h="8837850">
                  <a:moveTo>
                    <a:pt x="0" y="250653"/>
                  </a:moveTo>
                  <a:cubicBezTo>
                    <a:pt x="0" y="112235"/>
                    <a:pt x="77851" y="0"/>
                    <a:pt x="173863" y="0"/>
                  </a:cubicBezTo>
                  <a:lnTo>
                    <a:pt x="5863209" y="0"/>
                  </a:lnTo>
                  <a:lnTo>
                    <a:pt x="5863209" y="9155"/>
                  </a:lnTo>
                  <a:lnTo>
                    <a:pt x="5863209" y="0"/>
                  </a:lnTo>
                  <a:cubicBezTo>
                    <a:pt x="5959221" y="0"/>
                    <a:pt x="6037072" y="112235"/>
                    <a:pt x="6037072" y="250653"/>
                  </a:cubicBezTo>
                  <a:lnTo>
                    <a:pt x="6030722" y="250653"/>
                  </a:lnTo>
                  <a:lnTo>
                    <a:pt x="6037072" y="250653"/>
                  </a:lnTo>
                  <a:lnTo>
                    <a:pt x="6037072" y="8587198"/>
                  </a:lnTo>
                  <a:lnTo>
                    <a:pt x="6030722" y="8587198"/>
                  </a:lnTo>
                  <a:lnTo>
                    <a:pt x="6037072" y="8587198"/>
                  </a:lnTo>
                  <a:cubicBezTo>
                    <a:pt x="6037072" y="8725615"/>
                    <a:pt x="5959221" y="8837850"/>
                    <a:pt x="5863209" y="8837850"/>
                  </a:cubicBezTo>
                  <a:lnTo>
                    <a:pt x="5863209" y="8828695"/>
                  </a:lnTo>
                  <a:lnTo>
                    <a:pt x="5863209" y="8837850"/>
                  </a:lnTo>
                  <a:lnTo>
                    <a:pt x="173863" y="8837850"/>
                  </a:lnTo>
                  <a:lnTo>
                    <a:pt x="173863" y="8828695"/>
                  </a:lnTo>
                  <a:lnTo>
                    <a:pt x="173863" y="8837850"/>
                  </a:lnTo>
                  <a:cubicBezTo>
                    <a:pt x="77851" y="8837850"/>
                    <a:pt x="0" y="8725615"/>
                    <a:pt x="0" y="8587198"/>
                  </a:cubicBezTo>
                  <a:lnTo>
                    <a:pt x="0" y="250653"/>
                  </a:lnTo>
                  <a:lnTo>
                    <a:pt x="6350" y="250653"/>
                  </a:lnTo>
                  <a:lnTo>
                    <a:pt x="0" y="250653"/>
                  </a:lnTo>
                  <a:moveTo>
                    <a:pt x="12700" y="250653"/>
                  </a:moveTo>
                  <a:lnTo>
                    <a:pt x="12700" y="8587198"/>
                  </a:lnTo>
                  <a:lnTo>
                    <a:pt x="6350" y="8587198"/>
                  </a:lnTo>
                  <a:lnTo>
                    <a:pt x="12700" y="8587198"/>
                  </a:lnTo>
                  <a:cubicBezTo>
                    <a:pt x="12700" y="8715545"/>
                    <a:pt x="84836" y="8819541"/>
                    <a:pt x="173863" y="8819541"/>
                  </a:cubicBezTo>
                  <a:lnTo>
                    <a:pt x="5863209" y="8819541"/>
                  </a:lnTo>
                  <a:cubicBezTo>
                    <a:pt x="5952236" y="8819541"/>
                    <a:pt x="6024372" y="8715545"/>
                    <a:pt x="6024372" y="8587198"/>
                  </a:cubicBezTo>
                  <a:lnTo>
                    <a:pt x="6024372" y="250653"/>
                  </a:lnTo>
                  <a:cubicBezTo>
                    <a:pt x="6024372" y="122305"/>
                    <a:pt x="5952236" y="18309"/>
                    <a:pt x="5863209" y="18309"/>
                  </a:cubicBezTo>
                  <a:lnTo>
                    <a:pt x="173863" y="18309"/>
                  </a:lnTo>
                  <a:lnTo>
                    <a:pt x="173863" y="9155"/>
                  </a:lnTo>
                  <a:lnTo>
                    <a:pt x="173863" y="18309"/>
                  </a:lnTo>
                  <a:cubicBezTo>
                    <a:pt x="84836" y="18309"/>
                    <a:pt x="12700" y="122305"/>
                    <a:pt x="12700" y="250653"/>
                  </a:cubicBezTo>
                  <a:close/>
                </a:path>
              </a:pathLst>
            </a:custGeom>
            <a:solidFill>
              <a:srgbClr val="DABADD"/>
            </a:solidFill>
          </p:spPr>
        </p:sp>
      </p:grpSp>
      <p:sp>
        <p:nvSpPr>
          <p:cNvPr id="16" name="TextBox 16"/>
          <p:cNvSpPr txBox="1"/>
          <p:nvPr/>
        </p:nvSpPr>
        <p:spPr>
          <a:xfrm>
            <a:off x="6173241" y="2916331"/>
            <a:ext cx="3900934" cy="458137"/>
          </a:xfrm>
          <a:prstGeom prst="rect">
            <a:avLst/>
          </a:prstGeom>
        </p:spPr>
        <p:txBody>
          <a:bodyPr lIns="0" tIns="0" rIns="0" bIns="0" rtlCol="0" anchor="t">
            <a:spAutoFit/>
          </a:bodyPr>
          <a:lstStyle/>
          <a:p>
            <a:pPr algn="l">
              <a:lnSpc>
                <a:spcPts val="3562"/>
              </a:lnSpc>
            </a:pPr>
            <a:r>
              <a:rPr lang="en-US" sz="2850" b="1" spc="-57">
                <a:solidFill>
                  <a:srgbClr val="272525"/>
                </a:solidFill>
                <a:latin typeface="Arimo Bold"/>
                <a:ea typeface="Arimo Bold"/>
                <a:cs typeface="Arimo Bold"/>
                <a:sym typeface="Arimo Bold"/>
              </a:rPr>
              <a:t>Internal Data Sources</a:t>
            </a:r>
          </a:p>
        </p:txBody>
      </p:sp>
      <p:sp>
        <p:nvSpPr>
          <p:cNvPr id="17" name="TextBox 17"/>
          <p:cNvSpPr txBox="1"/>
          <p:nvPr/>
        </p:nvSpPr>
        <p:spPr>
          <a:xfrm>
            <a:off x="6173242" y="3707827"/>
            <a:ext cx="3900934" cy="3964111"/>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Leveraging existing customer data from Myntra's internal databases, such as sales records, website activity logs, and marketing campaigns.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931957" y="971550"/>
            <a:ext cx="16193690" cy="1817191"/>
          </a:xfrm>
          <a:prstGeom prst="rect">
            <a:avLst/>
          </a:prstGeom>
        </p:spPr>
        <p:txBody>
          <a:bodyPr lIns="0" tIns="0" rIns="0" bIns="0" rtlCol="0" anchor="t">
            <a:spAutoFit/>
          </a:bodyPr>
          <a:lstStyle/>
          <a:p>
            <a:pPr algn="l">
              <a:lnSpc>
                <a:spcPts val="6875"/>
              </a:lnSpc>
            </a:pPr>
            <a:r>
              <a:rPr lang="en-US" sz="5500" b="1" spc="-111" dirty="0">
                <a:solidFill>
                  <a:srgbClr val="D73AD7"/>
                </a:solidFill>
                <a:latin typeface="Arimo Bold"/>
                <a:ea typeface="Arimo Bold"/>
                <a:cs typeface="Arimo Bold"/>
                <a:sym typeface="Arimo Bold"/>
              </a:rPr>
              <a:t>Exploring the Myntra Ecommerce Dataset: Key Attributes and Metrics</a:t>
            </a:r>
          </a:p>
        </p:txBody>
      </p:sp>
      <p:sp>
        <p:nvSpPr>
          <p:cNvPr id="6" name="TextBox 6"/>
          <p:cNvSpPr txBox="1"/>
          <p:nvPr/>
        </p:nvSpPr>
        <p:spPr>
          <a:xfrm>
            <a:off x="1047155" y="3567856"/>
            <a:ext cx="3501032" cy="905796"/>
          </a:xfrm>
          <a:prstGeom prst="rect">
            <a:avLst/>
          </a:prstGeom>
        </p:spPr>
        <p:txBody>
          <a:bodyPr lIns="0" tIns="0" rIns="0" bIns="0" rtlCol="0" anchor="t">
            <a:spAutoFit/>
          </a:bodyPr>
          <a:lstStyle/>
          <a:p>
            <a:pPr algn="l">
              <a:lnSpc>
                <a:spcPts val="3562"/>
              </a:lnSpc>
            </a:pPr>
            <a:r>
              <a:rPr lang="en-US" sz="2850" b="1" spc="-57">
                <a:solidFill>
                  <a:srgbClr val="D73AD7"/>
                </a:solidFill>
                <a:latin typeface="Arimo Bold"/>
                <a:ea typeface="Arimo Bold"/>
                <a:cs typeface="Arimo Bold"/>
                <a:sym typeface="Arimo Bold"/>
              </a:rPr>
              <a:t>Customer Demographics</a:t>
            </a:r>
          </a:p>
        </p:txBody>
      </p:sp>
      <p:sp>
        <p:nvSpPr>
          <p:cNvPr id="7" name="TextBox 7"/>
          <p:cNvSpPr txBox="1"/>
          <p:nvPr/>
        </p:nvSpPr>
        <p:spPr>
          <a:xfrm>
            <a:off x="957409" y="4815340"/>
            <a:ext cx="3501032" cy="2821137"/>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Customer Age, gender,  City, State and provide a foundation for understanding your customer base.</a:t>
            </a:r>
          </a:p>
        </p:txBody>
      </p:sp>
      <p:sp>
        <p:nvSpPr>
          <p:cNvPr id="8" name="TextBox 8"/>
          <p:cNvSpPr txBox="1"/>
          <p:nvPr/>
        </p:nvSpPr>
        <p:spPr>
          <a:xfrm>
            <a:off x="5287566" y="3567856"/>
            <a:ext cx="3501032" cy="458137"/>
          </a:xfrm>
          <a:prstGeom prst="rect">
            <a:avLst/>
          </a:prstGeom>
        </p:spPr>
        <p:txBody>
          <a:bodyPr lIns="0" tIns="0" rIns="0" bIns="0" rtlCol="0" anchor="t">
            <a:spAutoFit/>
          </a:bodyPr>
          <a:lstStyle/>
          <a:p>
            <a:pPr algn="l">
              <a:lnSpc>
                <a:spcPts val="3562"/>
              </a:lnSpc>
            </a:pPr>
            <a:r>
              <a:rPr lang="en-US" sz="2850" b="1" spc="-57">
                <a:solidFill>
                  <a:srgbClr val="D73AD7"/>
                </a:solidFill>
                <a:latin typeface="Arimo Bold"/>
                <a:ea typeface="Arimo Bold"/>
                <a:cs typeface="Arimo Bold"/>
                <a:sym typeface="Arimo Bold"/>
              </a:rPr>
              <a:t>Purchase History</a:t>
            </a:r>
          </a:p>
        </p:txBody>
      </p:sp>
      <p:sp>
        <p:nvSpPr>
          <p:cNvPr id="9" name="TextBox 9"/>
          <p:cNvSpPr txBox="1"/>
          <p:nvPr/>
        </p:nvSpPr>
        <p:spPr>
          <a:xfrm>
            <a:off x="5229967" y="4815340"/>
            <a:ext cx="3501032" cy="3964111"/>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Data on past purchases, including product categories, frequency, Discounts applied and value, reveal purchasing patterns and preferences.</a:t>
            </a:r>
          </a:p>
        </p:txBody>
      </p:sp>
      <p:sp>
        <p:nvSpPr>
          <p:cNvPr id="10" name="TextBox 10"/>
          <p:cNvSpPr txBox="1"/>
          <p:nvPr/>
        </p:nvSpPr>
        <p:spPr>
          <a:xfrm>
            <a:off x="9527976" y="3567856"/>
            <a:ext cx="3501032" cy="458137"/>
          </a:xfrm>
          <a:prstGeom prst="rect">
            <a:avLst/>
          </a:prstGeom>
        </p:spPr>
        <p:txBody>
          <a:bodyPr lIns="0" tIns="0" rIns="0" bIns="0" rtlCol="0" anchor="t">
            <a:spAutoFit/>
          </a:bodyPr>
          <a:lstStyle/>
          <a:p>
            <a:pPr algn="l">
              <a:lnSpc>
                <a:spcPts val="3562"/>
              </a:lnSpc>
            </a:pPr>
            <a:r>
              <a:rPr lang="en-US" sz="2850" b="1" spc="-57">
                <a:solidFill>
                  <a:srgbClr val="D73AD7"/>
                </a:solidFill>
                <a:latin typeface="Arimo Bold"/>
                <a:ea typeface="Arimo Bold"/>
                <a:cs typeface="Arimo Bold"/>
                <a:sym typeface="Arimo Bold"/>
              </a:rPr>
              <a:t>Product Categories</a:t>
            </a:r>
          </a:p>
        </p:txBody>
      </p:sp>
      <p:sp>
        <p:nvSpPr>
          <p:cNvPr id="11" name="TextBox 11"/>
          <p:cNvSpPr txBox="1"/>
          <p:nvPr/>
        </p:nvSpPr>
        <p:spPr>
          <a:xfrm>
            <a:off x="9499177" y="4815340"/>
            <a:ext cx="3501032" cy="3392624"/>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Understanding the types of products such as Brands, category, sizes helps tailor marketing and product development efforts.</a:t>
            </a:r>
          </a:p>
        </p:txBody>
      </p:sp>
      <p:sp>
        <p:nvSpPr>
          <p:cNvPr id="12" name="TextBox 12"/>
          <p:cNvSpPr txBox="1"/>
          <p:nvPr/>
        </p:nvSpPr>
        <p:spPr>
          <a:xfrm>
            <a:off x="13771959" y="3567856"/>
            <a:ext cx="3501032" cy="458137"/>
          </a:xfrm>
          <a:prstGeom prst="rect">
            <a:avLst/>
          </a:prstGeom>
        </p:spPr>
        <p:txBody>
          <a:bodyPr lIns="0" tIns="0" rIns="0" bIns="0" rtlCol="0" anchor="t">
            <a:spAutoFit/>
          </a:bodyPr>
          <a:lstStyle/>
          <a:p>
            <a:pPr algn="l">
              <a:lnSpc>
                <a:spcPts val="3562"/>
              </a:lnSpc>
            </a:pPr>
            <a:r>
              <a:rPr lang="en-US" sz="2850" b="1" spc="-57">
                <a:solidFill>
                  <a:srgbClr val="D73AD7"/>
                </a:solidFill>
                <a:latin typeface="Arimo Bold"/>
                <a:ea typeface="Arimo Bold"/>
                <a:cs typeface="Arimo Bold"/>
                <a:sym typeface="Arimo Bold"/>
              </a:rPr>
              <a:t>Review Ratings</a:t>
            </a:r>
          </a:p>
        </p:txBody>
      </p:sp>
      <p:sp>
        <p:nvSpPr>
          <p:cNvPr id="13" name="TextBox 13"/>
          <p:cNvSpPr txBox="1"/>
          <p:nvPr/>
        </p:nvSpPr>
        <p:spPr>
          <a:xfrm>
            <a:off x="13624614" y="4727011"/>
            <a:ext cx="3501032" cy="2821137"/>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Customer reviews offer valuable insights into product satisfaction and overall customer experience.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descr="preencoded.png"/>
          <p:cNvSpPr/>
          <p:nvPr/>
        </p:nvSpPr>
        <p:spPr>
          <a:xfrm>
            <a:off x="0" y="0"/>
            <a:ext cx="18288000" cy="3740200"/>
          </a:xfrm>
          <a:custGeom>
            <a:avLst/>
            <a:gdLst/>
            <a:ahLst/>
            <a:cxnLst/>
            <a:rect l="l" t="t" r="r" b="b"/>
            <a:pathLst>
              <a:path w="18288000" h="3740200">
                <a:moveTo>
                  <a:pt x="0" y="0"/>
                </a:moveTo>
                <a:lnTo>
                  <a:pt x="18288000" y="0"/>
                </a:lnTo>
                <a:lnTo>
                  <a:pt x="18288000" y="3740200"/>
                </a:lnTo>
                <a:lnTo>
                  <a:pt x="0" y="3740200"/>
                </a:lnTo>
                <a:lnTo>
                  <a:pt x="0" y="0"/>
                </a:lnTo>
                <a:close/>
              </a:path>
            </a:pathLst>
          </a:custGeom>
          <a:blipFill>
            <a:blip r:embed="rId2"/>
            <a:stretch>
              <a:fillRect t="-41" b="-41"/>
            </a:stretch>
          </a:blipFill>
        </p:spPr>
      </p:sp>
      <p:sp>
        <p:nvSpPr>
          <p:cNvPr id="6" name="TextBox 6"/>
          <p:cNvSpPr txBox="1"/>
          <p:nvPr/>
        </p:nvSpPr>
        <p:spPr>
          <a:xfrm>
            <a:off x="1028700" y="4360344"/>
            <a:ext cx="12046109" cy="889018"/>
          </a:xfrm>
          <a:prstGeom prst="rect">
            <a:avLst/>
          </a:prstGeom>
        </p:spPr>
        <p:txBody>
          <a:bodyPr lIns="0" tIns="0" rIns="0" bIns="0" rtlCol="0" anchor="t">
            <a:spAutoFit/>
          </a:bodyPr>
          <a:lstStyle/>
          <a:p>
            <a:pPr algn="l">
              <a:lnSpc>
                <a:spcPts val="6875"/>
              </a:lnSpc>
            </a:pPr>
            <a:r>
              <a:rPr lang="en-US" sz="5500" b="1" spc="-111">
                <a:solidFill>
                  <a:srgbClr val="D73AD7"/>
                </a:solidFill>
                <a:latin typeface="Arimo Bold"/>
                <a:ea typeface="Arimo Bold"/>
                <a:cs typeface="Arimo Bold"/>
                <a:sym typeface="Arimo Bold"/>
              </a:rPr>
              <a:t>Cleaning and Transformation</a:t>
            </a:r>
          </a:p>
        </p:txBody>
      </p:sp>
      <p:grpSp>
        <p:nvGrpSpPr>
          <p:cNvPr id="7" name="Group 7"/>
          <p:cNvGrpSpPr/>
          <p:nvPr/>
        </p:nvGrpSpPr>
        <p:grpSpPr>
          <a:xfrm>
            <a:off x="933524" y="5931842"/>
            <a:ext cx="682675" cy="682675"/>
            <a:chOff x="0" y="0"/>
            <a:chExt cx="910233" cy="910233"/>
          </a:xfrm>
        </p:grpSpPr>
        <p:sp>
          <p:nvSpPr>
            <p:cNvPr id="8" name="Freeform 8"/>
            <p:cNvSpPr/>
            <p:nvPr/>
          </p:nvSpPr>
          <p:spPr>
            <a:xfrm>
              <a:off x="6350" y="6350"/>
              <a:ext cx="897509" cy="897509"/>
            </a:xfrm>
            <a:custGeom>
              <a:avLst/>
              <a:gdLst/>
              <a:ahLst/>
              <a:cxnLst/>
              <a:rect l="l" t="t" r="r" b="b"/>
              <a:pathLst>
                <a:path w="897509" h="897509">
                  <a:moveTo>
                    <a:pt x="0" y="167513"/>
                  </a:moveTo>
                  <a:cubicBezTo>
                    <a:pt x="0" y="75057"/>
                    <a:pt x="75057" y="0"/>
                    <a:pt x="167513" y="0"/>
                  </a:cubicBezTo>
                  <a:lnTo>
                    <a:pt x="729996" y="0"/>
                  </a:lnTo>
                  <a:cubicBezTo>
                    <a:pt x="822579" y="0"/>
                    <a:pt x="897509" y="75057"/>
                    <a:pt x="897509" y="167513"/>
                  </a:cubicBezTo>
                  <a:lnTo>
                    <a:pt x="897509" y="729996"/>
                  </a:lnTo>
                  <a:cubicBezTo>
                    <a:pt x="897509" y="822579"/>
                    <a:pt x="822452" y="897509"/>
                    <a:pt x="729996" y="897509"/>
                  </a:cubicBezTo>
                  <a:lnTo>
                    <a:pt x="167513" y="897509"/>
                  </a:lnTo>
                  <a:cubicBezTo>
                    <a:pt x="75057" y="897509"/>
                    <a:pt x="0" y="822452"/>
                    <a:pt x="0" y="729996"/>
                  </a:cubicBezTo>
                  <a:close/>
                </a:path>
              </a:pathLst>
            </a:custGeom>
            <a:solidFill>
              <a:srgbClr val="F4D4F7"/>
            </a:solidFill>
          </p:spPr>
        </p:sp>
        <p:sp>
          <p:nvSpPr>
            <p:cNvPr id="9" name="Freeform 9"/>
            <p:cNvSpPr/>
            <p:nvPr/>
          </p:nvSpPr>
          <p:spPr>
            <a:xfrm>
              <a:off x="0" y="0"/>
              <a:ext cx="910209" cy="910209"/>
            </a:xfrm>
            <a:custGeom>
              <a:avLst/>
              <a:gdLst/>
              <a:ahLst/>
              <a:cxnLst/>
              <a:rect l="l" t="t" r="r" b="b"/>
              <a:pathLst>
                <a:path w="910209" h="910209">
                  <a:moveTo>
                    <a:pt x="0" y="173863"/>
                  </a:moveTo>
                  <a:cubicBezTo>
                    <a:pt x="0" y="77851"/>
                    <a:pt x="77851" y="0"/>
                    <a:pt x="173863" y="0"/>
                  </a:cubicBezTo>
                  <a:lnTo>
                    <a:pt x="736346" y="0"/>
                  </a:lnTo>
                  <a:lnTo>
                    <a:pt x="736346" y="6350"/>
                  </a:lnTo>
                  <a:lnTo>
                    <a:pt x="736346" y="0"/>
                  </a:lnTo>
                  <a:lnTo>
                    <a:pt x="736346" y="6350"/>
                  </a:lnTo>
                  <a:lnTo>
                    <a:pt x="736346" y="0"/>
                  </a:lnTo>
                  <a:cubicBezTo>
                    <a:pt x="832358" y="0"/>
                    <a:pt x="910209" y="77851"/>
                    <a:pt x="910209" y="173863"/>
                  </a:cubicBezTo>
                  <a:lnTo>
                    <a:pt x="910209" y="736346"/>
                  </a:lnTo>
                  <a:lnTo>
                    <a:pt x="903859" y="736346"/>
                  </a:lnTo>
                  <a:lnTo>
                    <a:pt x="910209" y="736346"/>
                  </a:lnTo>
                  <a:cubicBezTo>
                    <a:pt x="910209" y="832358"/>
                    <a:pt x="832358" y="910209"/>
                    <a:pt x="736346" y="910209"/>
                  </a:cubicBezTo>
                  <a:lnTo>
                    <a:pt x="736346" y="903859"/>
                  </a:lnTo>
                  <a:lnTo>
                    <a:pt x="736346" y="910209"/>
                  </a:lnTo>
                  <a:lnTo>
                    <a:pt x="173863" y="910209"/>
                  </a:lnTo>
                  <a:lnTo>
                    <a:pt x="173863" y="903859"/>
                  </a:lnTo>
                  <a:lnTo>
                    <a:pt x="173863" y="910209"/>
                  </a:lnTo>
                  <a:cubicBezTo>
                    <a:pt x="77851" y="910209"/>
                    <a:pt x="0" y="832358"/>
                    <a:pt x="0" y="736346"/>
                  </a:cubicBezTo>
                  <a:lnTo>
                    <a:pt x="0" y="173863"/>
                  </a:lnTo>
                  <a:lnTo>
                    <a:pt x="6350" y="173863"/>
                  </a:lnTo>
                  <a:lnTo>
                    <a:pt x="0" y="173863"/>
                  </a:lnTo>
                  <a:moveTo>
                    <a:pt x="12700" y="173863"/>
                  </a:moveTo>
                  <a:lnTo>
                    <a:pt x="12700" y="736346"/>
                  </a:lnTo>
                  <a:lnTo>
                    <a:pt x="6350" y="736346"/>
                  </a:lnTo>
                  <a:lnTo>
                    <a:pt x="12700" y="736346"/>
                  </a:lnTo>
                  <a:cubicBezTo>
                    <a:pt x="12700" y="825373"/>
                    <a:pt x="84836" y="897509"/>
                    <a:pt x="173863" y="897509"/>
                  </a:cubicBezTo>
                  <a:lnTo>
                    <a:pt x="736346" y="897509"/>
                  </a:lnTo>
                  <a:cubicBezTo>
                    <a:pt x="825373" y="897509"/>
                    <a:pt x="897509" y="825373"/>
                    <a:pt x="897509" y="736346"/>
                  </a:cubicBezTo>
                  <a:lnTo>
                    <a:pt x="897509" y="173863"/>
                  </a:lnTo>
                  <a:lnTo>
                    <a:pt x="903859" y="173863"/>
                  </a:lnTo>
                  <a:lnTo>
                    <a:pt x="897509" y="173863"/>
                  </a:lnTo>
                  <a:cubicBezTo>
                    <a:pt x="897509" y="84836"/>
                    <a:pt x="825373" y="12700"/>
                    <a:pt x="736346" y="12700"/>
                  </a:cubicBezTo>
                  <a:lnTo>
                    <a:pt x="173863" y="12700"/>
                  </a:lnTo>
                  <a:lnTo>
                    <a:pt x="173863" y="6350"/>
                  </a:lnTo>
                  <a:lnTo>
                    <a:pt x="173863" y="12700"/>
                  </a:lnTo>
                  <a:cubicBezTo>
                    <a:pt x="84836" y="12700"/>
                    <a:pt x="12700" y="84836"/>
                    <a:pt x="12700" y="173863"/>
                  </a:cubicBezTo>
                  <a:close/>
                </a:path>
              </a:pathLst>
            </a:custGeom>
            <a:solidFill>
              <a:srgbClr val="DABADD"/>
            </a:solidFill>
          </p:spPr>
        </p:sp>
      </p:grpSp>
      <p:sp>
        <p:nvSpPr>
          <p:cNvPr id="10" name="TextBox 10"/>
          <p:cNvSpPr txBox="1"/>
          <p:nvPr/>
        </p:nvSpPr>
        <p:spPr>
          <a:xfrm>
            <a:off x="1169268" y="6100093"/>
            <a:ext cx="211187" cy="384274"/>
          </a:xfrm>
          <a:prstGeom prst="rect">
            <a:avLst/>
          </a:prstGeom>
        </p:spPr>
        <p:txBody>
          <a:bodyPr lIns="0" tIns="0" rIns="0" bIns="0" rtlCol="0" anchor="t">
            <a:spAutoFit/>
          </a:bodyPr>
          <a:lstStyle/>
          <a:p>
            <a:pPr algn="ctr">
              <a:lnSpc>
                <a:spcPts val="3312"/>
              </a:lnSpc>
            </a:pPr>
            <a:r>
              <a:rPr lang="en-US" sz="3312" b="1" spc="-66">
                <a:solidFill>
                  <a:srgbClr val="272525"/>
                </a:solidFill>
                <a:latin typeface="Arimo Bold"/>
                <a:ea typeface="Arimo Bold"/>
                <a:cs typeface="Arimo Bold"/>
                <a:sym typeface="Arimo Bold"/>
              </a:rPr>
              <a:t>1</a:t>
            </a:r>
          </a:p>
        </p:txBody>
      </p:sp>
      <p:sp>
        <p:nvSpPr>
          <p:cNvPr id="11" name="TextBox 11"/>
          <p:cNvSpPr txBox="1"/>
          <p:nvPr/>
        </p:nvSpPr>
        <p:spPr>
          <a:xfrm>
            <a:off x="1986707" y="5903267"/>
            <a:ext cx="3520231" cy="458137"/>
          </a:xfrm>
          <a:prstGeom prst="rect">
            <a:avLst/>
          </a:prstGeom>
        </p:spPr>
        <p:txBody>
          <a:bodyPr lIns="0" tIns="0" rIns="0" bIns="0" rtlCol="0" anchor="t">
            <a:spAutoFit/>
          </a:bodyPr>
          <a:lstStyle/>
          <a:p>
            <a:pPr algn="l">
              <a:lnSpc>
                <a:spcPts val="3562"/>
              </a:lnSpc>
            </a:pPr>
            <a:r>
              <a:rPr lang="en-US" sz="2850" b="1" spc="-57">
                <a:solidFill>
                  <a:srgbClr val="272525"/>
                </a:solidFill>
                <a:latin typeface="Arimo Bold"/>
                <a:ea typeface="Arimo Bold"/>
                <a:cs typeface="Arimo Bold"/>
                <a:sym typeface="Arimo Bold"/>
              </a:rPr>
              <a:t>Data Cleaning</a:t>
            </a:r>
          </a:p>
        </p:txBody>
      </p:sp>
      <p:sp>
        <p:nvSpPr>
          <p:cNvPr id="12" name="TextBox 12"/>
          <p:cNvSpPr txBox="1"/>
          <p:nvPr/>
        </p:nvSpPr>
        <p:spPr>
          <a:xfrm>
            <a:off x="1616199" y="6523329"/>
            <a:ext cx="6974979" cy="1678163"/>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Removing duplicates, handling missing values, and correcting inconsistencies ensures accurate data analysis.</a:t>
            </a:r>
          </a:p>
        </p:txBody>
      </p:sp>
      <p:sp>
        <p:nvSpPr>
          <p:cNvPr id="13" name="TextBox 13"/>
          <p:cNvSpPr txBox="1"/>
          <p:nvPr/>
        </p:nvSpPr>
        <p:spPr>
          <a:xfrm>
            <a:off x="1616199" y="8370764"/>
            <a:ext cx="6974979" cy="1106676"/>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Eg: Removed Customer names, change size data type into text.</a:t>
            </a:r>
          </a:p>
        </p:txBody>
      </p:sp>
      <p:grpSp>
        <p:nvGrpSpPr>
          <p:cNvPr id="14" name="Group 14"/>
          <p:cNvGrpSpPr/>
          <p:nvPr/>
        </p:nvGrpSpPr>
        <p:grpSpPr>
          <a:xfrm>
            <a:off x="9144000" y="5931842"/>
            <a:ext cx="682675" cy="682675"/>
            <a:chOff x="0" y="0"/>
            <a:chExt cx="910233" cy="910233"/>
          </a:xfrm>
        </p:grpSpPr>
        <p:sp>
          <p:nvSpPr>
            <p:cNvPr id="15" name="Freeform 15"/>
            <p:cNvSpPr/>
            <p:nvPr/>
          </p:nvSpPr>
          <p:spPr>
            <a:xfrm>
              <a:off x="6350" y="6350"/>
              <a:ext cx="897509" cy="897509"/>
            </a:xfrm>
            <a:custGeom>
              <a:avLst/>
              <a:gdLst/>
              <a:ahLst/>
              <a:cxnLst/>
              <a:rect l="l" t="t" r="r" b="b"/>
              <a:pathLst>
                <a:path w="897509" h="897509">
                  <a:moveTo>
                    <a:pt x="0" y="167513"/>
                  </a:moveTo>
                  <a:cubicBezTo>
                    <a:pt x="0" y="75057"/>
                    <a:pt x="75057" y="0"/>
                    <a:pt x="167513" y="0"/>
                  </a:cubicBezTo>
                  <a:lnTo>
                    <a:pt x="729996" y="0"/>
                  </a:lnTo>
                  <a:cubicBezTo>
                    <a:pt x="822579" y="0"/>
                    <a:pt x="897509" y="75057"/>
                    <a:pt x="897509" y="167513"/>
                  </a:cubicBezTo>
                  <a:lnTo>
                    <a:pt x="897509" y="729996"/>
                  </a:lnTo>
                  <a:cubicBezTo>
                    <a:pt x="897509" y="822579"/>
                    <a:pt x="822452" y="897509"/>
                    <a:pt x="729996" y="897509"/>
                  </a:cubicBezTo>
                  <a:lnTo>
                    <a:pt x="167513" y="897509"/>
                  </a:lnTo>
                  <a:cubicBezTo>
                    <a:pt x="75057" y="897509"/>
                    <a:pt x="0" y="822452"/>
                    <a:pt x="0" y="729996"/>
                  </a:cubicBezTo>
                  <a:close/>
                </a:path>
              </a:pathLst>
            </a:custGeom>
            <a:solidFill>
              <a:srgbClr val="F4D4F7"/>
            </a:solidFill>
          </p:spPr>
        </p:sp>
        <p:sp>
          <p:nvSpPr>
            <p:cNvPr id="16" name="Freeform 16"/>
            <p:cNvSpPr/>
            <p:nvPr/>
          </p:nvSpPr>
          <p:spPr>
            <a:xfrm>
              <a:off x="0" y="0"/>
              <a:ext cx="910209" cy="910209"/>
            </a:xfrm>
            <a:custGeom>
              <a:avLst/>
              <a:gdLst/>
              <a:ahLst/>
              <a:cxnLst/>
              <a:rect l="l" t="t" r="r" b="b"/>
              <a:pathLst>
                <a:path w="910209" h="910209">
                  <a:moveTo>
                    <a:pt x="0" y="173863"/>
                  </a:moveTo>
                  <a:cubicBezTo>
                    <a:pt x="0" y="77851"/>
                    <a:pt x="77851" y="0"/>
                    <a:pt x="173863" y="0"/>
                  </a:cubicBezTo>
                  <a:lnTo>
                    <a:pt x="736346" y="0"/>
                  </a:lnTo>
                  <a:lnTo>
                    <a:pt x="736346" y="6350"/>
                  </a:lnTo>
                  <a:lnTo>
                    <a:pt x="736346" y="0"/>
                  </a:lnTo>
                  <a:lnTo>
                    <a:pt x="736346" y="6350"/>
                  </a:lnTo>
                  <a:lnTo>
                    <a:pt x="736346" y="0"/>
                  </a:lnTo>
                  <a:cubicBezTo>
                    <a:pt x="832358" y="0"/>
                    <a:pt x="910209" y="77851"/>
                    <a:pt x="910209" y="173863"/>
                  </a:cubicBezTo>
                  <a:lnTo>
                    <a:pt x="910209" y="736346"/>
                  </a:lnTo>
                  <a:lnTo>
                    <a:pt x="903859" y="736346"/>
                  </a:lnTo>
                  <a:lnTo>
                    <a:pt x="910209" y="736346"/>
                  </a:lnTo>
                  <a:cubicBezTo>
                    <a:pt x="910209" y="832358"/>
                    <a:pt x="832358" y="910209"/>
                    <a:pt x="736346" y="910209"/>
                  </a:cubicBezTo>
                  <a:lnTo>
                    <a:pt x="736346" y="903859"/>
                  </a:lnTo>
                  <a:lnTo>
                    <a:pt x="736346" y="910209"/>
                  </a:lnTo>
                  <a:lnTo>
                    <a:pt x="173863" y="910209"/>
                  </a:lnTo>
                  <a:lnTo>
                    <a:pt x="173863" y="903859"/>
                  </a:lnTo>
                  <a:lnTo>
                    <a:pt x="173863" y="910209"/>
                  </a:lnTo>
                  <a:cubicBezTo>
                    <a:pt x="77851" y="910209"/>
                    <a:pt x="0" y="832358"/>
                    <a:pt x="0" y="736346"/>
                  </a:cubicBezTo>
                  <a:lnTo>
                    <a:pt x="0" y="173863"/>
                  </a:lnTo>
                  <a:lnTo>
                    <a:pt x="6350" y="173863"/>
                  </a:lnTo>
                  <a:lnTo>
                    <a:pt x="0" y="173863"/>
                  </a:lnTo>
                  <a:moveTo>
                    <a:pt x="12700" y="173863"/>
                  </a:moveTo>
                  <a:lnTo>
                    <a:pt x="12700" y="736346"/>
                  </a:lnTo>
                  <a:lnTo>
                    <a:pt x="6350" y="736346"/>
                  </a:lnTo>
                  <a:lnTo>
                    <a:pt x="12700" y="736346"/>
                  </a:lnTo>
                  <a:cubicBezTo>
                    <a:pt x="12700" y="825373"/>
                    <a:pt x="84836" y="897509"/>
                    <a:pt x="173863" y="897509"/>
                  </a:cubicBezTo>
                  <a:lnTo>
                    <a:pt x="736346" y="897509"/>
                  </a:lnTo>
                  <a:cubicBezTo>
                    <a:pt x="825373" y="897509"/>
                    <a:pt x="897509" y="825373"/>
                    <a:pt x="897509" y="736346"/>
                  </a:cubicBezTo>
                  <a:lnTo>
                    <a:pt x="897509" y="173863"/>
                  </a:lnTo>
                  <a:lnTo>
                    <a:pt x="903859" y="173863"/>
                  </a:lnTo>
                  <a:lnTo>
                    <a:pt x="897509" y="173863"/>
                  </a:lnTo>
                  <a:cubicBezTo>
                    <a:pt x="897509" y="84836"/>
                    <a:pt x="825373" y="12700"/>
                    <a:pt x="736346" y="12700"/>
                  </a:cubicBezTo>
                  <a:lnTo>
                    <a:pt x="173863" y="12700"/>
                  </a:lnTo>
                  <a:lnTo>
                    <a:pt x="173863" y="6350"/>
                  </a:lnTo>
                  <a:lnTo>
                    <a:pt x="173863" y="12700"/>
                  </a:lnTo>
                  <a:cubicBezTo>
                    <a:pt x="84836" y="12700"/>
                    <a:pt x="12700" y="84836"/>
                    <a:pt x="12700" y="173863"/>
                  </a:cubicBezTo>
                  <a:close/>
                </a:path>
              </a:pathLst>
            </a:custGeom>
            <a:solidFill>
              <a:srgbClr val="DABADD"/>
            </a:solidFill>
          </p:spPr>
        </p:sp>
      </p:grpSp>
      <p:sp>
        <p:nvSpPr>
          <p:cNvPr id="17" name="TextBox 17"/>
          <p:cNvSpPr txBox="1"/>
          <p:nvPr/>
        </p:nvSpPr>
        <p:spPr>
          <a:xfrm>
            <a:off x="9379744" y="6184723"/>
            <a:ext cx="211187" cy="384274"/>
          </a:xfrm>
          <a:prstGeom prst="rect">
            <a:avLst/>
          </a:prstGeom>
        </p:spPr>
        <p:txBody>
          <a:bodyPr lIns="0" tIns="0" rIns="0" bIns="0" rtlCol="0" anchor="t">
            <a:spAutoFit/>
          </a:bodyPr>
          <a:lstStyle/>
          <a:p>
            <a:pPr algn="ctr">
              <a:lnSpc>
                <a:spcPts val="3312"/>
              </a:lnSpc>
            </a:pPr>
            <a:r>
              <a:rPr lang="en-US" sz="3312" b="1" spc="-66">
                <a:solidFill>
                  <a:srgbClr val="272525"/>
                </a:solidFill>
                <a:latin typeface="Arimo Bold"/>
                <a:ea typeface="Arimo Bold"/>
                <a:cs typeface="Arimo Bold"/>
                <a:sym typeface="Arimo Bold"/>
              </a:rPr>
              <a:t>2</a:t>
            </a:r>
          </a:p>
        </p:txBody>
      </p:sp>
      <p:sp>
        <p:nvSpPr>
          <p:cNvPr id="18" name="TextBox 18"/>
          <p:cNvSpPr txBox="1"/>
          <p:nvPr/>
        </p:nvSpPr>
        <p:spPr>
          <a:xfrm>
            <a:off x="10436275" y="5888555"/>
            <a:ext cx="3520231" cy="478036"/>
          </a:xfrm>
          <a:prstGeom prst="rect">
            <a:avLst/>
          </a:prstGeom>
        </p:spPr>
        <p:txBody>
          <a:bodyPr lIns="0" tIns="0" rIns="0" bIns="0" rtlCol="0" anchor="t">
            <a:spAutoFit/>
          </a:bodyPr>
          <a:lstStyle/>
          <a:p>
            <a:pPr algn="l">
              <a:lnSpc>
                <a:spcPts val="3437"/>
              </a:lnSpc>
            </a:pPr>
            <a:r>
              <a:rPr lang="en-US" sz="2750" b="1" spc="-55">
                <a:solidFill>
                  <a:srgbClr val="272525"/>
                </a:solidFill>
                <a:latin typeface="Arimo Bold"/>
                <a:ea typeface="Arimo Bold"/>
                <a:cs typeface="Arimo Bold"/>
                <a:sym typeface="Arimo Bold"/>
              </a:rPr>
              <a:t>Data Transformation</a:t>
            </a:r>
          </a:p>
        </p:txBody>
      </p:sp>
      <p:sp>
        <p:nvSpPr>
          <p:cNvPr id="19" name="TextBox 19"/>
          <p:cNvSpPr txBox="1"/>
          <p:nvPr/>
        </p:nvSpPr>
        <p:spPr>
          <a:xfrm>
            <a:off x="10284321" y="6454697"/>
            <a:ext cx="6974979" cy="1106676"/>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Reshaping the data for analysis by aggregating, grouping, and creating new variables.</a:t>
            </a:r>
          </a:p>
        </p:txBody>
      </p:sp>
      <p:sp>
        <p:nvSpPr>
          <p:cNvPr id="20" name="TextBox 20"/>
          <p:cNvSpPr txBox="1"/>
          <p:nvPr/>
        </p:nvSpPr>
        <p:spPr>
          <a:xfrm>
            <a:off x="10436275" y="8446063"/>
            <a:ext cx="6974979" cy="535189"/>
          </a:xfrm>
          <a:prstGeom prst="rect">
            <a:avLst/>
          </a:prstGeom>
        </p:spPr>
        <p:txBody>
          <a:bodyPr lIns="0" tIns="0" rIns="0" bIns="0" rtlCol="0" anchor="t">
            <a:spAutoFit/>
          </a:bodyPr>
          <a:lstStyle/>
          <a:p>
            <a:pPr algn="l">
              <a:lnSpc>
                <a:spcPts val="4560"/>
              </a:lnSpc>
            </a:pPr>
            <a:r>
              <a:rPr lang="en-US" sz="2812" spc="-57">
                <a:solidFill>
                  <a:srgbClr val="272525"/>
                </a:solidFill>
                <a:latin typeface="Source Sans Pro"/>
                <a:ea typeface="Source Sans Pro"/>
                <a:cs typeface="Source Sans Pro"/>
                <a:sym typeface="Source Sans Pro"/>
              </a:rPr>
              <a:t>Eg: Creating new measures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15579" y="612279"/>
            <a:ext cx="13387958" cy="679429"/>
          </a:xfrm>
          <a:prstGeom prst="rect">
            <a:avLst/>
          </a:prstGeom>
        </p:spPr>
        <p:txBody>
          <a:bodyPr lIns="0" tIns="0" rIns="0" bIns="0" rtlCol="0" anchor="t">
            <a:spAutoFit/>
          </a:bodyPr>
          <a:lstStyle/>
          <a:p>
            <a:pPr algn="l">
              <a:lnSpc>
                <a:spcPts val="5374"/>
              </a:lnSpc>
            </a:pPr>
            <a:r>
              <a:rPr lang="en-US" sz="4312" b="1" spc="-86">
                <a:solidFill>
                  <a:srgbClr val="D73AD7"/>
                </a:solidFill>
                <a:latin typeface="Arimo Bold"/>
                <a:ea typeface="Arimo Bold"/>
                <a:cs typeface="Arimo Bold"/>
                <a:sym typeface="Arimo Bold"/>
              </a:rPr>
              <a:t>Implementing DAX Functions for Myntra Dataset :</a:t>
            </a:r>
          </a:p>
        </p:txBody>
      </p:sp>
      <p:sp>
        <p:nvSpPr>
          <p:cNvPr id="6" name="Freeform 6" descr="preencoded.png"/>
          <p:cNvSpPr/>
          <p:nvPr/>
        </p:nvSpPr>
        <p:spPr>
          <a:xfrm>
            <a:off x="3605510" y="1792338"/>
            <a:ext cx="2748260" cy="2579191"/>
          </a:xfrm>
          <a:custGeom>
            <a:avLst/>
            <a:gdLst/>
            <a:ahLst/>
            <a:cxnLst/>
            <a:rect l="l" t="t" r="r" b="b"/>
            <a:pathLst>
              <a:path w="2748260" h="2579191">
                <a:moveTo>
                  <a:pt x="0" y="0"/>
                </a:moveTo>
                <a:lnTo>
                  <a:pt x="2748260" y="0"/>
                </a:lnTo>
                <a:lnTo>
                  <a:pt x="2748260" y="2579191"/>
                </a:lnTo>
                <a:lnTo>
                  <a:pt x="0" y="2579191"/>
                </a:lnTo>
                <a:lnTo>
                  <a:pt x="0" y="0"/>
                </a:lnTo>
                <a:close/>
              </a:path>
            </a:pathLst>
          </a:custGeom>
          <a:blipFill>
            <a:blip r:embed="rId2"/>
            <a:stretch>
              <a:fillRect l="-40" r="-40"/>
            </a:stretch>
          </a:blipFill>
        </p:spPr>
      </p:sp>
      <p:sp>
        <p:nvSpPr>
          <p:cNvPr id="7" name="TextBox 7"/>
          <p:cNvSpPr txBox="1"/>
          <p:nvPr/>
        </p:nvSpPr>
        <p:spPr>
          <a:xfrm>
            <a:off x="4906715" y="3095922"/>
            <a:ext cx="145702" cy="570756"/>
          </a:xfrm>
          <a:prstGeom prst="rect">
            <a:avLst/>
          </a:prstGeom>
        </p:spPr>
        <p:txBody>
          <a:bodyPr lIns="0" tIns="0" rIns="0" bIns="0" rtlCol="0" anchor="t">
            <a:spAutoFit/>
          </a:bodyPr>
          <a:lstStyle/>
          <a:p>
            <a:pPr algn="ctr">
              <a:lnSpc>
                <a:spcPts val="3624"/>
              </a:lnSpc>
            </a:pPr>
            <a:r>
              <a:rPr lang="en-US" sz="2249" b="1" spc="-46">
                <a:solidFill>
                  <a:srgbClr val="272525"/>
                </a:solidFill>
                <a:latin typeface="Arimo Bold"/>
                <a:ea typeface="Arimo Bold"/>
                <a:cs typeface="Arimo Bold"/>
                <a:sym typeface="Arimo Bold"/>
              </a:rPr>
              <a:t>1</a:t>
            </a:r>
          </a:p>
        </p:txBody>
      </p:sp>
      <p:sp>
        <p:nvSpPr>
          <p:cNvPr id="8" name="TextBox 8"/>
          <p:cNvSpPr txBox="1"/>
          <p:nvPr/>
        </p:nvSpPr>
        <p:spPr>
          <a:xfrm>
            <a:off x="6593235" y="2160700"/>
            <a:ext cx="2741860" cy="462545"/>
          </a:xfrm>
          <a:prstGeom prst="rect">
            <a:avLst/>
          </a:prstGeom>
        </p:spPr>
        <p:txBody>
          <a:bodyPr lIns="0" tIns="0" rIns="0" bIns="0" rtlCol="0" anchor="t">
            <a:spAutoFit/>
          </a:bodyPr>
          <a:lstStyle/>
          <a:p>
            <a:pPr algn="l">
              <a:lnSpc>
                <a:spcPts val="3572"/>
              </a:lnSpc>
            </a:pPr>
            <a:r>
              <a:rPr lang="en-US" sz="2824" b="1" spc="-58">
                <a:solidFill>
                  <a:srgbClr val="272525"/>
                </a:solidFill>
                <a:latin typeface="Arimo Bold"/>
                <a:ea typeface="Arimo Bold"/>
                <a:cs typeface="Arimo Bold"/>
                <a:sym typeface="Arimo Bold"/>
              </a:rPr>
              <a:t>New Columns</a:t>
            </a:r>
          </a:p>
        </p:txBody>
      </p:sp>
      <p:sp>
        <p:nvSpPr>
          <p:cNvPr id="9" name="TextBox 9"/>
          <p:cNvSpPr txBox="1"/>
          <p:nvPr/>
        </p:nvSpPr>
        <p:spPr>
          <a:xfrm>
            <a:off x="6586686" y="2775645"/>
            <a:ext cx="9718524" cy="514629"/>
          </a:xfrm>
          <a:prstGeom prst="rect">
            <a:avLst/>
          </a:prstGeom>
        </p:spPr>
        <p:txBody>
          <a:bodyPr lIns="0" tIns="0" rIns="0" bIns="0" rtlCol="0" anchor="t">
            <a:spAutoFit/>
          </a:bodyPr>
          <a:lstStyle/>
          <a:p>
            <a:pPr algn="l">
              <a:lnSpc>
                <a:spcPts val="4302"/>
              </a:lnSpc>
            </a:pPr>
            <a:r>
              <a:rPr lang="en-US" sz="2712" spc="-54">
                <a:solidFill>
                  <a:srgbClr val="272525"/>
                </a:solidFill>
                <a:latin typeface="Source Sans Pro"/>
                <a:ea typeface="Source Sans Pro"/>
                <a:cs typeface="Source Sans Pro"/>
                <a:sym typeface="Source Sans Pro"/>
              </a:rPr>
              <a:t>It contains new features that are used to derive other useful metrics</a:t>
            </a:r>
          </a:p>
        </p:txBody>
      </p:sp>
      <p:sp>
        <p:nvSpPr>
          <p:cNvPr id="10" name="TextBox 10"/>
          <p:cNvSpPr txBox="1"/>
          <p:nvPr/>
        </p:nvSpPr>
        <p:spPr>
          <a:xfrm>
            <a:off x="6586686" y="3288209"/>
            <a:ext cx="6191547" cy="514629"/>
          </a:xfrm>
          <a:prstGeom prst="rect">
            <a:avLst/>
          </a:prstGeom>
        </p:spPr>
        <p:txBody>
          <a:bodyPr lIns="0" tIns="0" rIns="0" bIns="0" rtlCol="0" anchor="t">
            <a:spAutoFit/>
          </a:bodyPr>
          <a:lstStyle/>
          <a:p>
            <a:pPr algn="l">
              <a:lnSpc>
                <a:spcPts val="4302"/>
              </a:lnSpc>
            </a:pPr>
            <a:r>
              <a:rPr lang="en-US" sz="2712" spc="-54">
                <a:solidFill>
                  <a:srgbClr val="272525"/>
                </a:solidFill>
                <a:latin typeface="Source Sans Pro"/>
                <a:ea typeface="Source Sans Pro"/>
                <a:cs typeface="Source Sans Pro"/>
                <a:sym typeface="Source Sans Pro"/>
              </a:rPr>
              <a:t>Eg : Discounts, Original price</a:t>
            </a:r>
          </a:p>
        </p:txBody>
      </p:sp>
      <p:grpSp>
        <p:nvGrpSpPr>
          <p:cNvPr id="11" name="Group 11"/>
          <p:cNvGrpSpPr/>
          <p:nvPr/>
        </p:nvGrpSpPr>
        <p:grpSpPr>
          <a:xfrm>
            <a:off x="6411962" y="4388644"/>
            <a:ext cx="11002268" cy="14288"/>
            <a:chOff x="0" y="0"/>
            <a:chExt cx="14669690" cy="19050"/>
          </a:xfrm>
        </p:grpSpPr>
        <p:sp>
          <p:nvSpPr>
            <p:cNvPr id="12" name="Freeform 12"/>
            <p:cNvSpPr/>
            <p:nvPr/>
          </p:nvSpPr>
          <p:spPr>
            <a:xfrm>
              <a:off x="0" y="0"/>
              <a:ext cx="14669643" cy="19050"/>
            </a:xfrm>
            <a:custGeom>
              <a:avLst/>
              <a:gdLst/>
              <a:ahLst/>
              <a:cxnLst/>
              <a:rect l="l" t="t" r="r" b="b"/>
              <a:pathLst>
                <a:path w="14669643" h="19050">
                  <a:moveTo>
                    <a:pt x="0" y="9525"/>
                  </a:moveTo>
                  <a:cubicBezTo>
                    <a:pt x="0" y="4318"/>
                    <a:pt x="4318" y="0"/>
                    <a:pt x="9525" y="0"/>
                  </a:cubicBezTo>
                  <a:lnTo>
                    <a:pt x="14660118" y="0"/>
                  </a:lnTo>
                  <a:cubicBezTo>
                    <a:pt x="14665325" y="0"/>
                    <a:pt x="14669643" y="4318"/>
                    <a:pt x="14669643" y="9525"/>
                  </a:cubicBezTo>
                  <a:cubicBezTo>
                    <a:pt x="14669643" y="14732"/>
                    <a:pt x="14665325" y="19050"/>
                    <a:pt x="14660118" y="19050"/>
                  </a:cubicBezTo>
                  <a:lnTo>
                    <a:pt x="9525" y="19050"/>
                  </a:lnTo>
                  <a:cubicBezTo>
                    <a:pt x="4318" y="19050"/>
                    <a:pt x="0" y="14732"/>
                    <a:pt x="0" y="9525"/>
                  </a:cubicBezTo>
                  <a:close/>
                </a:path>
              </a:pathLst>
            </a:custGeom>
            <a:solidFill>
              <a:srgbClr val="DABADD"/>
            </a:solidFill>
          </p:spPr>
        </p:sp>
      </p:grpSp>
      <p:sp>
        <p:nvSpPr>
          <p:cNvPr id="13" name="Freeform 13" descr="preencoded.png"/>
          <p:cNvSpPr/>
          <p:nvPr/>
        </p:nvSpPr>
        <p:spPr>
          <a:xfrm>
            <a:off x="2231380" y="4429720"/>
            <a:ext cx="5496669" cy="2579191"/>
          </a:xfrm>
          <a:custGeom>
            <a:avLst/>
            <a:gdLst/>
            <a:ahLst/>
            <a:cxnLst/>
            <a:rect l="l" t="t" r="r" b="b"/>
            <a:pathLst>
              <a:path w="5496669" h="2579191">
                <a:moveTo>
                  <a:pt x="0" y="0"/>
                </a:moveTo>
                <a:lnTo>
                  <a:pt x="5496669" y="0"/>
                </a:lnTo>
                <a:lnTo>
                  <a:pt x="5496669" y="2579191"/>
                </a:lnTo>
                <a:lnTo>
                  <a:pt x="0" y="2579191"/>
                </a:lnTo>
                <a:lnTo>
                  <a:pt x="0" y="0"/>
                </a:lnTo>
                <a:close/>
              </a:path>
            </a:pathLst>
          </a:custGeom>
          <a:blipFill>
            <a:blip r:embed="rId3"/>
            <a:stretch>
              <a:fillRect t="-47" b="-47"/>
            </a:stretch>
          </a:blipFill>
        </p:spPr>
      </p:sp>
      <p:sp>
        <p:nvSpPr>
          <p:cNvPr id="14" name="TextBox 14"/>
          <p:cNvSpPr txBox="1"/>
          <p:nvPr/>
        </p:nvSpPr>
        <p:spPr>
          <a:xfrm>
            <a:off x="4906864" y="5381476"/>
            <a:ext cx="145702" cy="570756"/>
          </a:xfrm>
          <a:prstGeom prst="rect">
            <a:avLst/>
          </a:prstGeom>
        </p:spPr>
        <p:txBody>
          <a:bodyPr lIns="0" tIns="0" rIns="0" bIns="0" rtlCol="0" anchor="t">
            <a:spAutoFit/>
          </a:bodyPr>
          <a:lstStyle/>
          <a:p>
            <a:pPr algn="ctr">
              <a:lnSpc>
                <a:spcPts val="3624"/>
              </a:lnSpc>
            </a:pPr>
            <a:r>
              <a:rPr lang="en-US" sz="2249" b="1" spc="-46">
                <a:solidFill>
                  <a:srgbClr val="272525"/>
                </a:solidFill>
                <a:latin typeface="Arimo Bold"/>
                <a:ea typeface="Arimo Bold"/>
                <a:cs typeface="Arimo Bold"/>
                <a:sym typeface="Arimo Bold"/>
              </a:rPr>
              <a:t>2</a:t>
            </a:r>
          </a:p>
        </p:txBody>
      </p:sp>
      <p:sp>
        <p:nvSpPr>
          <p:cNvPr id="15" name="TextBox 15"/>
          <p:cNvSpPr txBox="1"/>
          <p:nvPr/>
        </p:nvSpPr>
        <p:spPr>
          <a:xfrm>
            <a:off x="7960965" y="4699194"/>
            <a:ext cx="2741860" cy="444306"/>
          </a:xfrm>
          <a:prstGeom prst="rect">
            <a:avLst/>
          </a:prstGeom>
        </p:spPr>
        <p:txBody>
          <a:bodyPr lIns="0" tIns="0" rIns="0" bIns="0" rtlCol="0" anchor="t">
            <a:spAutoFit/>
          </a:bodyPr>
          <a:lstStyle/>
          <a:p>
            <a:pPr algn="l">
              <a:lnSpc>
                <a:spcPts val="3446"/>
              </a:lnSpc>
            </a:pPr>
            <a:r>
              <a:rPr lang="en-US" sz="2724" b="1" spc="-56" dirty="0">
                <a:solidFill>
                  <a:srgbClr val="272525"/>
                </a:solidFill>
                <a:latin typeface="Arimo Bold"/>
                <a:ea typeface="Arimo Bold"/>
                <a:cs typeface="Arimo Bold"/>
                <a:sym typeface="Arimo Bold"/>
              </a:rPr>
              <a:t>Date Table</a:t>
            </a:r>
          </a:p>
        </p:txBody>
      </p:sp>
      <p:sp>
        <p:nvSpPr>
          <p:cNvPr id="16" name="TextBox 16"/>
          <p:cNvSpPr txBox="1"/>
          <p:nvPr/>
        </p:nvSpPr>
        <p:spPr>
          <a:xfrm>
            <a:off x="7960965" y="5251102"/>
            <a:ext cx="9453265" cy="1014914"/>
          </a:xfrm>
          <a:prstGeom prst="rect">
            <a:avLst/>
          </a:prstGeom>
        </p:spPr>
        <p:txBody>
          <a:bodyPr lIns="0" tIns="0" rIns="0" bIns="0" rtlCol="0" anchor="t">
            <a:spAutoFit/>
          </a:bodyPr>
          <a:lstStyle/>
          <a:p>
            <a:pPr algn="l">
              <a:lnSpc>
                <a:spcPts val="4143"/>
              </a:lnSpc>
            </a:pPr>
            <a:r>
              <a:rPr lang="en-US" sz="2612" spc="-52">
                <a:solidFill>
                  <a:srgbClr val="272525"/>
                </a:solidFill>
                <a:latin typeface="Source Sans Pro"/>
                <a:ea typeface="Source Sans Pro"/>
                <a:cs typeface="Source Sans Pro"/>
                <a:sym typeface="Source Sans Pro"/>
              </a:rPr>
              <a:t>It contains only date-related data, such as when the products were purchased</a:t>
            </a:r>
          </a:p>
        </p:txBody>
      </p:sp>
      <p:sp>
        <p:nvSpPr>
          <p:cNvPr id="17" name="TextBox 17"/>
          <p:cNvSpPr txBox="1"/>
          <p:nvPr/>
        </p:nvSpPr>
        <p:spPr>
          <a:xfrm>
            <a:off x="7964165" y="6446992"/>
            <a:ext cx="7138987" cy="462702"/>
          </a:xfrm>
          <a:prstGeom prst="rect">
            <a:avLst/>
          </a:prstGeom>
        </p:spPr>
        <p:txBody>
          <a:bodyPr lIns="0" tIns="0" rIns="0" bIns="0" rtlCol="0" anchor="t">
            <a:spAutoFit/>
          </a:bodyPr>
          <a:lstStyle/>
          <a:p>
            <a:pPr algn="l">
              <a:lnSpc>
                <a:spcPts val="3826"/>
              </a:lnSpc>
            </a:pPr>
            <a:r>
              <a:rPr lang="en-US" sz="2412" spc="-48">
                <a:solidFill>
                  <a:srgbClr val="272525"/>
                </a:solidFill>
                <a:latin typeface="Source Sans Pro"/>
                <a:ea typeface="Source Sans Pro"/>
                <a:cs typeface="Source Sans Pro"/>
                <a:sym typeface="Source Sans Pro"/>
              </a:rPr>
              <a:t>Eg: Date, Month ID, Month Name, Week ID, Year</a:t>
            </a:r>
          </a:p>
        </p:txBody>
      </p:sp>
      <p:grpSp>
        <p:nvGrpSpPr>
          <p:cNvPr id="18" name="Group 18"/>
          <p:cNvGrpSpPr/>
          <p:nvPr/>
        </p:nvGrpSpPr>
        <p:grpSpPr>
          <a:xfrm>
            <a:off x="7786241" y="7026028"/>
            <a:ext cx="9627989" cy="14288"/>
            <a:chOff x="0" y="0"/>
            <a:chExt cx="12837318" cy="19050"/>
          </a:xfrm>
        </p:grpSpPr>
        <p:sp>
          <p:nvSpPr>
            <p:cNvPr id="19" name="Freeform 19"/>
            <p:cNvSpPr/>
            <p:nvPr/>
          </p:nvSpPr>
          <p:spPr>
            <a:xfrm>
              <a:off x="0" y="0"/>
              <a:ext cx="12837287" cy="19050"/>
            </a:xfrm>
            <a:custGeom>
              <a:avLst/>
              <a:gdLst/>
              <a:ahLst/>
              <a:cxnLst/>
              <a:rect l="l" t="t" r="r" b="b"/>
              <a:pathLst>
                <a:path w="12837287" h="19050">
                  <a:moveTo>
                    <a:pt x="0" y="9525"/>
                  </a:moveTo>
                  <a:cubicBezTo>
                    <a:pt x="0" y="4318"/>
                    <a:pt x="4318" y="0"/>
                    <a:pt x="9525" y="0"/>
                  </a:cubicBezTo>
                  <a:lnTo>
                    <a:pt x="12827762" y="0"/>
                  </a:lnTo>
                  <a:cubicBezTo>
                    <a:pt x="12832969" y="0"/>
                    <a:pt x="12837287" y="4318"/>
                    <a:pt x="12837287" y="9525"/>
                  </a:cubicBezTo>
                  <a:cubicBezTo>
                    <a:pt x="12837287" y="14732"/>
                    <a:pt x="12832969" y="19050"/>
                    <a:pt x="12827762" y="19050"/>
                  </a:cubicBezTo>
                  <a:lnTo>
                    <a:pt x="9525" y="19050"/>
                  </a:lnTo>
                  <a:cubicBezTo>
                    <a:pt x="4318" y="19050"/>
                    <a:pt x="0" y="14732"/>
                    <a:pt x="0" y="9525"/>
                  </a:cubicBezTo>
                  <a:close/>
                </a:path>
              </a:pathLst>
            </a:custGeom>
            <a:solidFill>
              <a:srgbClr val="DABADD"/>
            </a:solidFill>
          </p:spPr>
        </p:sp>
      </p:grpSp>
      <p:sp>
        <p:nvSpPr>
          <p:cNvPr id="20" name="Freeform 20" descr="preencoded.png"/>
          <p:cNvSpPr/>
          <p:nvPr/>
        </p:nvSpPr>
        <p:spPr>
          <a:xfrm>
            <a:off x="857101" y="7067104"/>
            <a:ext cx="8245077" cy="2579191"/>
          </a:xfrm>
          <a:custGeom>
            <a:avLst/>
            <a:gdLst/>
            <a:ahLst/>
            <a:cxnLst/>
            <a:rect l="l" t="t" r="r" b="b"/>
            <a:pathLst>
              <a:path w="8245077" h="2579191">
                <a:moveTo>
                  <a:pt x="0" y="0"/>
                </a:moveTo>
                <a:lnTo>
                  <a:pt x="8245078" y="0"/>
                </a:lnTo>
                <a:lnTo>
                  <a:pt x="8245078" y="2579191"/>
                </a:lnTo>
                <a:lnTo>
                  <a:pt x="0" y="2579191"/>
                </a:lnTo>
                <a:lnTo>
                  <a:pt x="0" y="0"/>
                </a:lnTo>
                <a:close/>
              </a:path>
            </a:pathLst>
          </a:custGeom>
          <a:blipFill>
            <a:blip r:embed="rId4"/>
            <a:stretch>
              <a:fillRect t="-18" b="-18"/>
            </a:stretch>
          </a:blipFill>
        </p:spPr>
      </p:sp>
      <p:sp>
        <p:nvSpPr>
          <p:cNvPr id="21" name="TextBox 21"/>
          <p:cNvSpPr txBox="1"/>
          <p:nvPr/>
        </p:nvSpPr>
        <p:spPr>
          <a:xfrm>
            <a:off x="4906715" y="8018860"/>
            <a:ext cx="145702" cy="570756"/>
          </a:xfrm>
          <a:prstGeom prst="rect">
            <a:avLst/>
          </a:prstGeom>
        </p:spPr>
        <p:txBody>
          <a:bodyPr lIns="0" tIns="0" rIns="0" bIns="0" rtlCol="0" anchor="t">
            <a:spAutoFit/>
          </a:bodyPr>
          <a:lstStyle/>
          <a:p>
            <a:pPr algn="ctr">
              <a:lnSpc>
                <a:spcPts val="3624"/>
              </a:lnSpc>
            </a:pPr>
            <a:r>
              <a:rPr lang="en-US" sz="2249" b="1" spc="-46">
                <a:solidFill>
                  <a:srgbClr val="272525"/>
                </a:solidFill>
                <a:latin typeface="Arimo Bold"/>
                <a:ea typeface="Arimo Bold"/>
                <a:cs typeface="Arimo Bold"/>
                <a:sym typeface="Arimo Bold"/>
              </a:rPr>
              <a:t>3</a:t>
            </a:r>
          </a:p>
        </p:txBody>
      </p:sp>
      <p:sp>
        <p:nvSpPr>
          <p:cNvPr id="22" name="TextBox 22"/>
          <p:cNvSpPr txBox="1"/>
          <p:nvPr/>
        </p:nvSpPr>
        <p:spPr>
          <a:xfrm>
            <a:off x="9335095" y="7029004"/>
            <a:ext cx="2741860" cy="444306"/>
          </a:xfrm>
          <a:prstGeom prst="rect">
            <a:avLst/>
          </a:prstGeom>
        </p:spPr>
        <p:txBody>
          <a:bodyPr lIns="0" tIns="0" rIns="0" bIns="0" rtlCol="0" anchor="t">
            <a:spAutoFit/>
          </a:bodyPr>
          <a:lstStyle/>
          <a:p>
            <a:pPr algn="l">
              <a:lnSpc>
                <a:spcPts val="3446"/>
              </a:lnSpc>
            </a:pPr>
            <a:r>
              <a:rPr lang="en-US" sz="2724" b="1" spc="-56">
                <a:solidFill>
                  <a:srgbClr val="272525"/>
                </a:solidFill>
                <a:latin typeface="Arimo Bold"/>
                <a:ea typeface="Arimo Bold"/>
                <a:cs typeface="Arimo Bold"/>
                <a:sym typeface="Arimo Bold"/>
              </a:rPr>
              <a:t>Measure Table</a:t>
            </a:r>
          </a:p>
        </p:txBody>
      </p:sp>
      <p:sp>
        <p:nvSpPr>
          <p:cNvPr id="23" name="TextBox 23"/>
          <p:cNvSpPr txBox="1"/>
          <p:nvPr/>
        </p:nvSpPr>
        <p:spPr>
          <a:xfrm>
            <a:off x="9335095" y="7473310"/>
            <a:ext cx="7904410" cy="1057525"/>
          </a:xfrm>
          <a:prstGeom prst="rect">
            <a:avLst/>
          </a:prstGeom>
        </p:spPr>
        <p:txBody>
          <a:bodyPr lIns="0" tIns="0" rIns="0" bIns="0" rtlCol="0" anchor="t">
            <a:spAutoFit/>
          </a:bodyPr>
          <a:lstStyle/>
          <a:p>
            <a:pPr algn="l">
              <a:lnSpc>
                <a:spcPts val="4302"/>
              </a:lnSpc>
            </a:pPr>
            <a:r>
              <a:rPr lang="en-US" sz="2712" spc="-54">
                <a:solidFill>
                  <a:srgbClr val="272525"/>
                </a:solidFill>
                <a:latin typeface="Source Sans Pro"/>
                <a:ea typeface="Source Sans Pro"/>
                <a:cs typeface="Source Sans Pro"/>
                <a:sym typeface="Source Sans Pro"/>
              </a:rPr>
              <a:t>It contains a summary of sales and ratings, including the overall average and total of all information.</a:t>
            </a:r>
          </a:p>
        </p:txBody>
      </p:sp>
      <p:sp>
        <p:nvSpPr>
          <p:cNvPr id="24" name="TextBox 24"/>
          <p:cNvSpPr txBox="1"/>
          <p:nvPr/>
        </p:nvSpPr>
        <p:spPr>
          <a:xfrm>
            <a:off x="9354890" y="8677150"/>
            <a:ext cx="7904410" cy="1057525"/>
          </a:xfrm>
          <a:prstGeom prst="rect">
            <a:avLst/>
          </a:prstGeom>
        </p:spPr>
        <p:txBody>
          <a:bodyPr lIns="0" tIns="0" rIns="0" bIns="0" rtlCol="0" anchor="t">
            <a:spAutoFit/>
          </a:bodyPr>
          <a:lstStyle/>
          <a:p>
            <a:pPr algn="l">
              <a:lnSpc>
                <a:spcPts val="4302"/>
              </a:lnSpc>
            </a:pPr>
            <a:r>
              <a:rPr lang="en-US" sz="2712" spc="-54">
                <a:solidFill>
                  <a:srgbClr val="272525"/>
                </a:solidFill>
                <a:latin typeface="Source Sans Pro"/>
                <a:ea typeface="Source Sans Pro"/>
                <a:cs typeface="Source Sans Pro"/>
                <a:sym typeface="Source Sans Pro"/>
              </a:rPr>
              <a:t>Eg: Avg discount, Avg original price, Avg rating, Avg sales, Sum of original price, Total orders, Total sales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42392" y="1055123"/>
            <a:ext cx="11457064" cy="889018"/>
          </a:xfrm>
          <a:prstGeom prst="rect">
            <a:avLst/>
          </a:prstGeom>
        </p:spPr>
        <p:txBody>
          <a:bodyPr lIns="0" tIns="0" rIns="0" bIns="0" rtlCol="0" anchor="t">
            <a:spAutoFit/>
          </a:bodyPr>
          <a:lstStyle/>
          <a:p>
            <a:pPr algn="l">
              <a:lnSpc>
                <a:spcPts val="6875"/>
              </a:lnSpc>
            </a:pPr>
            <a:r>
              <a:rPr lang="en-US" sz="5500" b="1" spc="-111">
                <a:solidFill>
                  <a:srgbClr val="D73AD7"/>
                </a:solidFill>
                <a:latin typeface="Arimo Bold"/>
                <a:ea typeface="Arimo Bold"/>
                <a:cs typeface="Arimo Bold"/>
                <a:sym typeface="Arimo Bold"/>
              </a:rPr>
              <a:t>Exploratory Data Analysis</a:t>
            </a:r>
          </a:p>
        </p:txBody>
      </p:sp>
      <p:grpSp>
        <p:nvGrpSpPr>
          <p:cNvPr id="6" name="Group 6"/>
          <p:cNvGrpSpPr/>
          <p:nvPr/>
        </p:nvGrpSpPr>
        <p:grpSpPr>
          <a:xfrm>
            <a:off x="1042392" y="2388990"/>
            <a:ext cx="2708374" cy="1706016"/>
            <a:chOff x="0" y="0"/>
            <a:chExt cx="3611165" cy="2274688"/>
          </a:xfrm>
        </p:grpSpPr>
        <p:sp>
          <p:nvSpPr>
            <p:cNvPr id="7" name="Freeform 7"/>
            <p:cNvSpPr/>
            <p:nvPr/>
          </p:nvSpPr>
          <p:spPr>
            <a:xfrm>
              <a:off x="6350" y="6350"/>
              <a:ext cx="3598418" cy="2261997"/>
            </a:xfrm>
            <a:custGeom>
              <a:avLst/>
              <a:gdLst/>
              <a:ahLst/>
              <a:cxnLst/>
              <a:rect l="l" t="t" r="r" b="b"/>
              <a:pathLst>
                <a:path w="3598418" h="2261997">
                  <a:moveTo>
                    <a:pt x="0" y="167513"/>
                  </a:moveTo>
                  <a:cubicBezTo>
                    <a:pt x="0" y="75057"/>
                    <a:pt x="75184" y="0"/>
                    <a:pt x="167894" y="0"/>
                  </a:cubicBezTo>
                  <a:lnTo>
                    <a:pt x="3430524" y="0"/>
                  </a:lnTo>
                  <a:cubicBezTo>
                    <a:pt x="3523234" y="0"/>
                    <a:pt x="3598418" y="75057"/>
                    <a:pt x="3598418" y="167513"/>
                  </a:cubicBezTo>
                  <a:lnTo>
                    <a:pt x="3598418" y="2094357"/>
                  </a:lnTo>
                  <a:cubicBezTo>
                    <a:pt x="3598418" y="2186940"/>
                    <a:pt x="3523234" y="2261870"/>
                    <a:pt x="3430524" y="2261870"/>
                  </a:cubicBezTo>
                  <a:lnTo>
                    <a:pt x="167894" y="2261870"/>
                  </a:lnTo>
                  <a:cubicBezTo>
                    <a:pt x="75184" y="2261997"/>
                    <a:pt x="0" y="2186940"/>
                    <a:pt x="0" y="2094357"/>
                  </a:cubicBezTo>
                  <a:close/>
                </a:path>
              </a:pathLst>
            </a:custGeom>
            <a:solidFill>
              <a:srgbClr val="F4D4F7"/>
            </a:solidFill>
          </p:spPr>
        </p:sp>
        <p:sp>
          <p:nvSpPr>
            <p:cNvPr id="8" name="Freeform 8"/>
            <p:cNvSpPr/>
            <p:nvPr/>
          </p:nvSpPr>
          <p:spPr>
            <a:xfrm>
              <a:off x="0" y="0"/>
              <a:ext cx="3611118" cy="2274697"/>
            </a:xfrm>
            <a:custGeom>
              <a:avLst/>
              <a:gdLst/>
              <a:ahLst/>
              <a:cxnLst/>
              <a:rect l="l" t="t" r="r" b="b"/>
              <a:pathLst>
                <a:path w="3611118" h="2274697">
                  <a:moveTo>
                    <a:pt x="0" y="173863"/>
                  </a:moveTo>
                  <a:cubicBezTo>
                    <a:pt x="0" y="77851"/>
                    <a:pt x="77978" y="0"/>
                    <a:pt x="174244" y="0"/>
                  </a:cubicBezTo>
                  <a:lnTo>
                    <a:pt x="3436874" y="0"/>
                  </a:lnTo>
                  <a:lnTo>
                    <a:pt x="3436874" y="6350"/>
                  </a:lnTo>
                  <a:lnTo>
                    <a:pt x="3436874" y="0"/>
                  </a:lnTo>
                  <a:cubicBezTo>
                    <a:pt x="3533140" y="0"/>
                    <a:pt x="3611118" y="77851"/>
                    <a:pt x="3611118" y="173863"/>
                  </a:cubicBezTo>
                  <a:lnTo>
                    <a:pt x="3604768" y="173863"/>
                  </a:lnTo>
                  <a:lnTo>
                    <a:pt x="3611118" y="173863"/>
                  </a:lnTo>
                  <a:lnTo>
                    <a:pt x="3611118" y="2100707"/>
                  </a:lnTo>
                  <a:lnTo>
                    <a:pt x="3604768" y="2100707"/>
                  </a:lnTo>
                  <a:lnTo>
                    <a:pt x="3611118" y="2100707"/>
                  </a:lnTo>
                  <a:cubicBezTo>
                    <a:pt x="3611118" y="2196719"/>
                    <a:pt x="3533140" y="2274570"/>
                    <a:pt x="3436874" y="2274570"/>
                  </a:cubicBezTo>
                  <a:lnTo>
                    <a:pt x="3436874" y="2268220"/>
                  </a:lnTo>
                  <a:lnTo>
                    <a:pt x="3436874" y="2274570"/>
                  </a:lnTo>
                  <a:lnTo>
                    <a:pt x="174244" y="2274570"/>
                  </a:lnTo>
                  <a:lnTo>
                    <a:pt x="174244" y="2268220"/>
                  </a:lnTo>
                  <a:lnTo>
                    <a:pt x="174244" y="2274570"/>
                  </a:lnTo>
                  <a:cubicBezTo>
                    <a:pt x="77978" y="2274697"/>
                    <a:pt x="0" y="2196846"/>
                    <a:pt x="0" y="2100707"/>
                  </a:cubicBezTo>
                  <a:lnTo>
                    <a:pt x="0" y="173863"/>
                  </a:lnTo>
                  <a:lnTo>
                    <a:pt x="6350" y="173863"/>
                  </a:lnTo>
                  <a:lnTo>
                    <a:pt x="0" y="173863"/>
                  </a:lnTo>
                  <a:moveTo>
                    <a:pt x="12700" y="173863"/>
                  </a:moveTo>
                  <a:lnTo>
                    <a:pt x="12700" y="2100707"/>
                  </a:lnTo>
                  <a:lnTo>
                    <a:pt x="6350" y="2100707"/>
                  </a:lnTo>
                  <a:lnTo>
                    <a:pt x="12700" y="2100707"/>
                  </a:lnTo>
                  <a:cubicBezTo>
                    <a:pt x="12700" y="2189734"/>
                    <a:pt x="84963" y="2261870"/>
                    <a:pt x="174244" y="2261870"/>
                  </a:cubicBezTo>
                  <a:lnTo>
                    <a:pt x="3436874" y="2261870"/>
                  </a:lnTo>
                  <a:cubicBezTo>
                    <a:pt x="3526155" y="2261870"/>
                    <a:pt x="3598418" y="2189734"/>
                    <a:pt x="3598418" y="2100707"/>
                  </a:cubicBezTo>
                  <a:lnTo>
                    <a:pt x="3598418" y="173863"/>
                  </a:lnTo>
                  <a:cubicBezTo>
                    <a:pt x="3598418" y="84836"/>
                    <a:pt x="3526155" y="12700"/>
                    <a:pt x="3436874" y="12700"/>
                  </a:cubicBezTo>
                  <a:lnTo>
                    <a:pt x="174244" y="12700"/>
                  </a:lnTo>
                  <a:lnTo>
                    <a:pt x="174244" y="6350"/>
                  </a:lnTo>
                  <a:lnTo>
                    <a:pt x="174244" y="12700"/>
                  </a:lnTo>
                  <a:cubicBezTo>
                    <a:pt x="84963" y="12700"/>
                    <a:pt x="12700" y="84836"/>
                    <a:pt x="12700" y="173863"/>
                  </a:cubicBezTo>
                  <a:close/>
                </a:path>
              </a:pathLst>
            </a:custGeom>
            <a:solidFill>
              <a:srgbClr val="DABADD"/>
            </a:solidFill>
          </p:spPr>
        </p:sp>
      </p:grpSp>
      <p:sp>
        <p:nvSpPr>
          <p:cNvPr id="9" name="TextBox 9"/>
          <p:cNvSpPr txBox="1"/>
          <p:nvPr/>
        </p:nvSpPr>
        <p:spPr>
          <a:xfrm>
            <a:off x="1355824" y="3374231"/>
            <a:ext cx="186929" cy="722114"/>
          </a:xfrm>
          <a:prstGeom prst="rect">
            <a:avLst/>
          </a:prstGeom>
        </p:spPr>
        <p:txBody>
          <a:bodyPr lIns="0" tIns="0" rIns="0" bIns="0" rtlCol="0" anchor="t">
            <a:spAutoFit/>
          </a:bodyPr>
          <a:lstStyle/>
          <a:p>
            <a:pPr algn="ctr">
              <a:lnSpc>
                <a:spcPts val="4687"/>
              </a:lnSpc>
            </a:pPr>
            <a:r>
              <a:rPr lang="en-US" sz="2937" b="1" spc="-58">
                <a:solidFill>
                  <a:srgbClr val="272525"/>
                </a:solidFill>
                <a:latin typeface="Arimo Bold"/>
                <a:ea typeface="Arimo Bold"/>
                <a:cs typeface="Arimo Bold"/>
                <a:sym typeface="Arimo Bold"/>
              </a:rPr>
              <a:t>1</a:t>
            </a:r>
          </a:p>
        </p:txBody>
      </p:sp>
      <p:sp>
        <p:nvSpPr>
          <p:cNvPr id="10" name="TextBox 10"/>
          <p:cNvSpPr txBox="1"/>
          <p:nvPr/>
        </p:nvSpPr>
        <p:spPr>
          <a:xfrm>
            <a:off x="4045149" y="2313460"/>
            <a:ext cx="7566986" cy="449236"/>
          </a:xfrm>
          <a:prstGeom prst="rect">
            <a:avLst/>
          </a:prstGeom>
        </p:spPr>
        <p:txBody>
          <a:bodyPr lIns="0" tIns="0" rIns="0" bIns="0" rtlCol="0" anchor="t">
            <a:spAutoFit/>
          </a:bodyPr>
          <a:lstStyle/>
          <a:p>
            <a:pPr algn="l">
              <a:lnSpc>
                <a:spcPts val="3437"/>
              </a:lnSpc>
            </a:pPr>
            <a:r>
              <a:rPr lang="en-US" sz="2750" b="1" spc="-55">
                <a:solidFill>
                  <a:srgbClr val="272525"/>
                </a:solidFill>
                <a:latin typeface="Arimo Bold"/>
                <a:ea typeface="Arimo Bold"/>
                <a:cs typeface="Arimo Bold"/>
                <a:sym typeface="Arimo Bold"/>
              </a:rPr>
              <a:t>Purchase Frequency Analysis</a:t>
            </a:r>
          </a:p>
        </p:txBody>
      </p:sp>
      <p:sp>
        <p:nvSpPr>
          <p:cNvPr id="11" name="TextBox 11"/>
          <p:cNvSpPr txBox="1"/>
          <p:nvPr/>
        </p:nvSpPr>
        <p:spPr>
          <a:xfrm>
            <a:off x="4029374" y="2830596"/>
            <a:ext cx="10569029" cy="1126334"/>
          </a:xfrm>
          <a:prstGeom prst="rect">
            <a:avLst/>
          </a:prstGeom>
        </p:spPr>
        <p:txBody>
          <a:bodyPr lIns="0" tIns="0" rIns="0" bIns="0" rtlCol="0" anchor="t">
            <a:spAutoFit/>
          </a:bodyPr>
          <a:lstStyle/>
          <a:p>
            <a:pPr algn="l">
              <a:lnSpc>
                <a:spcPts val="4560"/>
              </a:lnSpc>
            </a:pPr>
            <a:r>
              <a:rPr lang="en-US" sz="2812" spc="-57" dirty="0">
                <a:solidFill>
                  <a:srgbClr val="272525"/>
                </a:solidFill>
                <a:latin typeface="Source Sans Pro"/>
                <a:ea typeface="Source Sans Pro"/>
                <a:cs typeface="Source Sans Pro"/>
                <a:sym typeface="Source Sans Pro"/>
              </a:rPr>
              <a:t>Understand how often customers purchase, identifying trends such as seasonality.</a:t>
            </a:r>
          </a:p>
        </p:txBody>
      </p:sp>
      <p:grpSp>
        <p:nvGrpSpPr>
          <p:cNvPr id="12" name="Group 12"/>
          <p:cNvGrpSpPr/>
          <p:nvPr/>
        </p:nvGrpSpPr>
        <p:grpSpPr>
          <a:xfrm>
            <a:off x="3746079" y="4035699"/>
            <a:ext cx="13195698" cy="19050"/>
            <a:chOff x="0" y="0"/>
            <a:chExt cx="17594263" cy="25400"/>
          </a:xfrm>
        </p:grpSpPr>
        <p:sp>
          <p:nvSpPr>
            <p:cNvPr id="13" name="Freeform 13"/>
            <p:cNvSpPr/>
            <p:nvPr/>
          </p:nvSpPr>
          <p:spPr>
            <a:xfrm>
              <a:off x="0" y="0"/>
              <a:ext cx="17594326" cy="25400"/>
            </a:xfrm>
            <a:custGeom>
              <a:avLst/>
              <a:gdLst/>
              <a:ahLst/>
              <a:cxnLst/>
              <a:rect l="l" t="t" r="r" b="b"/>
              <a:pathLst>
                <a:path w="17594326" h="25400">
                  <a:moveTo>
                    <a:pt x="0" y="12700"/>
                  </a:moveTo>
                  <a:cubicBezTo>
                    <a:pt x="0" y="5715"/>
                    <a:pt x="5715" y="0"/>
                    <a:pt x="12700" y="0"/>
                  </a:cubicBezTo>
                  <a:lnTo>
                    <a:pt x="17581626" y="0"/>
                  </a:lnTo>
                  <a:cubicBezTo>
                    <a:pt x="17588612" y="0"/>
                    <a:pt x="17594326" y="5715"/>
                    <a:pt x="17594326" y="12700"/>
                  </a:cubicBezTo>
                  <a:cubicBezTo>
                    <a:pt x="17594326" y="19685"/>
                    <a:pt x="17588612" y="25400"/>
                    <a:pt x="17581626" y="25400"/>
                  </a:cubicBezTo>
                  <a:lnTo>
                    <a:pt x="12700" y="25400"/>
                  </a:lnTo>
                  <a:cubicBezTo>
                    <a:pt x="5715" y="25400"/>
                    <a:pt x="0" y="19685"/>
                    <a:pt x="0" y="12700"/>
                  </a:cubicBezTo>
                  <a:close/>
                </a:path>
              </a:pathLst>
            </a:custGeom>
            <a:solidFill>
              <a:srgbClr val="DABADD"/>
            </a:solidFill>
          </p:spPr>
        </p:sp>
      </p:grpSp>
      <p:grpSp>
        <p:nvGrpSpPr>
          <p:cNvPr id="14" name="Group 14"/>
          <p:cNvGrpSpPr/>
          <p:nvPr/>
        </p:nvGrpSpPr>
        <p:grpSpPr>
          <a:xfrm>
            <a:off x="1042392" y="4236392"/>
            <a:ext cx="5407373" cy="1706016"/>
            <a:chOff x="0" y="0"/>
            <a:chExt cx="7209830" cy="2274688"/>
          </a:xfrm>
        </p:grpSpPr>
        <p:sp>
          <p:nvSpPr>
            <p:cNvPr id="15" name="Freeform 15"/>
            <p:cNvSpPr/>
            <p:nvPr/>
          </p:nvSpPr>
          <p:spPr>
            <a:xfrm>
              <a:off x="6350" y="6350"/>
              <a:ext cx="7197217" cy="2261997"/>
            </a:xfrm>
            <a:custGeom>
              <a:avLst/>
              <a:gdLst/>
              <a:ahLst/>
              <a:cxnLst/>
              <a:rect l="l" t="t" r="r" b="b"/>
              <a:pathLst>
                <a:path w="7197217" h="2261997">
                  <a:moveTo>
                    <a:pt x="0" y="167513"/>
                  </a:moveTo>
                  <a:cubicBezTo>
                    <a:pt x="0" y="75057"/>
                    <a:pt x="75311" y="0"/>
                    <a:pt x="168275" y="0"/>
                  </a:cubicBezTo>
                  <a:lnTo>
                    <a:pt x="7028942" y="0"/>
                  </a:lnTo>
                  <a:cubicBezTo>
                    <a:pt x="7121906" y="0"/>
                    <a:pt x="7197217" y="75057"/>
                    <a:pt x="7197217" y="167513"/>
                  </a:cubicBezTo>
                  <a:lnTo>
                    <a:pt x="7197217" y="2094357"/>
                  </a:lnTo>
                  <a:cubicBezTo>
                    <a:pt x="7197217" y="2186940"/>
                    <a:pt x="7121906" y="2261870"/>
                    <a:pt x="7028942" y="2261870"/>
                  </a:cubicBezTo>
                  <a:lnTo>
                    <a:pt x="168275" y="2261870"/>
                  </a:lnTo>
                  <a:cubicBezTo>
                    <a:pt x="75311" y="2261997"/>
                    <a:pt x="0" y="2186940"/>
                    <a:pt x="0" y="2094357"/>
                  </a:cubicBezTo>
                  <a:close/>
                </a:path>
              </a:pathLst>
            </a:custGeom>
            <a:solidFill>
              <a:srgbClr val="F4D4F7"/>
            </a:solidFill>
          </p:spPr>
        </p:sp>
        <p:sp>
          <p:nvSpPr>
            <p:cNvPr id="16" name="Freeform 16"/>
            <p:cNvSpPr/>
            <p:nvPr/>
          </p:nvSpPr>
          <p:spPr>
            <a:xfrm>
              <a:off x="0" y="0"/>
              <a:ext cx="7209917" cy="2274697"/>
            </a:xfrm>
            <a:custGeom>
              <a:avLst/>
              <a:gdLst/>
              <a:ahLst/>
              <a:cxnLst/>
              <a:rect l="l" t="t" r="r" b="b"/>
              <a:pathLst>
                <a:path w="7209917" h="2274697">
                  <a:moveTo>
                    <a:pt x="0" y="173863"/>
                  </a:moveTo>
                  <a:cubicBezTo>
                    <a:pt x="0" y="77851"/>
                    <a:pt x="78232" y="0"/>
                    <a:pt x="174625" y="0"/>
                  </a:cubicBezTo>
                  <a:lnTo>
                    <a:pt x="7035292" y="0"/>
                  </a:lnTo>
                  <a:lnTo>
                    <a:pt x="7035292" y="6350"/>
                  </a:lnTo>
                  <a:lnTo>
                    <a:pt x="7035292" y="0"/>
                  </a:lnTo>
                  <a:cubicBezTo>
                    <a:pt x="7131686" y="0"/>
                    <a:pt x="7209917" y="77851"/>
                    <a:pt x="7209917" y="173863"/>
                  </a:cubicBezTo>
                  <a:lnTo>
                    <a:pt x="7203567" y="173863"/>
                  </a:lnTo>
                  <a:lnTo>
                    <a:pt x="7209917" y="173863"/>
                  </a:lnTo>
                  <a:lnTo>
                    <a:pt x="7209917" y="2100707"/>
                  </a:lnTo>
                  <a:lnTo>
                    <a:pt x="7203567" y="2100707"/>
                  </a:lnTo>
                  <a:lnTo>
                    <a:pt x="7209917" y="2100707"/>
                  </a:lnTo>
                  <a:cubicBezTo>
                    <a:pt x="7209917" y="2196719"/>
                    <a:pt x="7131686" y="2274570"/>
                    <a:pt x="7035292" y="2274570"/>
                  </a:cubicBezTo>
                  <a:lnTo>
                    <a:pt x="7035292" y="2268220"/>
                  </a:lnTo>
                  <a:lnTo>
                    <a:pt x="7035292" y="2274570"/>
                  </a:lnTo>
                  <a:lnTo>
                    <a:pt x="174625" y="2274570"/>
                  </a:lnTo>
                  <a:lnTo>
                    <a:pt x="174625" y="2268220"/>
                  </a:lnTo>
                  <a:lnTo>
                    <a:pt x="174625" y="2274570"/>
                  </a:lnTo>
                  <a:cubicBezTo>
                    <a:pt x="78232" y="2274697"/>
                    <a:pt x="0" y="2196846"/>
                    <a:pt x="0" y="2100707"/>
                  </a:cubicBezTo>
                  <a:lnTo>
                    <a:pt x="0" y="173863"/>
                  </a:lnTo>
                  <a:lnTo>
                    <a:pt x="6350" y="173863"/>
                  </a:lnTo>
                  <a:lnTo>
                    <a:pt x="0" y="173863"/>
                  </a:lnTo>
                  <a:moveTo>
                    <a:pt x="12700" y="173863"/>
                  </a:moveTo>
                  <a:lnTo>
                    <a:pt x="12700" y="2100707"/>
                  </a:lnTo>
                  <a:lnTo>
                    <a:pt x="6350" y="2100707"/>
                  </a:lnTo>
                  <a:lnTo>
                    <a:pt x="12700" y="2100707"/>
                  </a:lnTo>
                  <a:cubicBezTo>
                    <a:pt x="12700" y="2189734"/>
                    <a:pt x="85090" y="2261870"/>
                    <a:pt x="174625" y="2261870"/>
                  </a:cubicBezTo>
                  <a:lnTo>
                    <a:pt x="7035292" y="2261870"/>
                  </a:lnTo>
                  <a:cubicBezTo>
                    <a:pt x="7124700" y="2261870"/>
                    <a:pt x="7197217" y="2189607"/>
                    <a:pt x="7197217" y="2100707"/>
                  </a:cubicBezTo>
                  <a:lnTo>
                    <a:pt x="7197217" y="173863"/>
                  </a:lnTo>
                  <a:cubicBezTo>
                    <a:pt x="7197090" y="84963"/>
                    <a:pt x="7124700" y="12700"/>
                    <a:pt x="7035292" y="12700"/>
                  </a:cubicBezTo>
                  <a:lnTo>
                    <a:pt x="174625" y="12700"/>
                  </a:lnTo>
                  <a:lnTo>
                    <a:pt x="174625" y="6350"/>
                  </a:lnTo>
                  <a:lnTo>
                    <a:pt x="174625" y="12700"/>
                  </a:lnTo>
                  <a:cubicBezTo>
                    <a:pt x="85090" y="12700"/>
                    <a:pt x="12700" y="84963"/>
                    <a:pt x="12700" y="173863"/>
                  </a:cubicBezTo>
                  <a:close/>
                </a:path>
              </a:pathLst>
            </a:custGeom>
            <a:solidFill>
              <a:srgbClr val="DABADD"/>
            </a:solidFill>
          </p:spPr>
        </p:sp>
      </p:grpSp>
      <p:sp>
        <p:nvSpPr>
          <p:cNvPr id="17" name="TextBox 17"/>
          <p:cNvSpPr txBox="1"/>
          <p:nvPr/>
        </p:nvSpPr>
        <p:spPr>
          <a:xfrm>
            <a:off x="1355824" y="5220295"/>
            <a:ext cx="186929" cy="722114"/>
          </a:xfrm>
          <a:prstGeom prst="rect">
            <a:avLst/>
          </a:prstGeom>
        </p:spPr>
        <p:txBody>
          <a:bodyPr lIns="0" tIns="0" rIns="0" bIns="0" rtlCol="0" anchor="t">
            <a:spAutoFit/>
          </a:bodyPr>
          <a:lstStyle/>
          <a:p>
            <a:pPr algn="ctr">
              <a:lnSpc>
                <a:spcPts val="4687"/>
              </a:lnSpc>
            </a:pPr>
            <a:r>
              <a:rPr lang="en-US" sz="2937" b="1" spc="-58">
                <a:solidFill>
                  <a:srgbClr val="272525"/>
                </a:solidFill>
                <a:latin typeface="Arimo Bold"/>
                <a:ea typeface="Arimo Bold"/>
                <a:cs typeface="Arimo Bold"/>
                <a:sym typeface="Arimo Bold"/>
              </a:rPr>
              <a:t>2</a:t>
            </a:r>
          </a:p>
        </p:txBody>
      </p:sp>
      <p:sp>
        <p:nvSpPr>
          <p:cNvPr id="18" name="TextBox 18"/>
          <p:cNvSpPr txBox="1"/>
          <p:nvPr/>
        </p:nvSpPr>
        <p:spPr>
          <a:xfrm>
            <a:off x="6770925" y="4197624"/>
            <a:ext cx="6812152" cy="449236"/>
          </a:xfrm>
          <a:prstGeom prst="rect">
            <a:avLst/>
          </a:prstGeom>
        </p:spPr>
        <p:txBody>
          <a:bodyPr lIns="0" tIns="0" rIns="0" bIns="0" rtlCol="0" anchor="t">
            <a:spAutoFit/>
          </a:bodyPr>
          <a:lstStyle/>
          <a:p>
            <a:pPr algn="l">
              <a:lnSpc>
                <a:spcPts val="3437"/>
              </a:lnSpc>
            </a:pPr>
            <a:r>
              <a:rPr lang="en-US" sz="2750" b="1" spc="-55">
                <a:solidFill>
                  <a:srgbClr val="272525"/>
                </a:solidFill>
                <a:latin typeface="Arimo Bold"/>
                <a:ea typeface="Arimo Bold"/>
                <a:cs typeface="Arimo Bold"/>
                <a:sym typeface="Arimo Bold"/>
              </a:rPr>
              <a:t>Product Category Analysis</a:t>
            </a:r>
          </a:p>
        </p:txBody>
      </p:sp>
      <p:sp>
        <p:nvSpPr>
          <p:cNvPr id="19" name="TextBox 19"/>
          <p:cNvSpPr txBox="1"/>
          <p:nvPr/>
        </p:nvSpPr>
        <p:spPr>
          <a:xfrm>
            <a:off x="6770925" y="4825608"/>
            <a:ext cx="10718256" cy="1126334"/>
          </a:xfrm>
          <a:prstGeom prst="rect">
            <a:avLst/>
          </a:prstGeom>
        </p:spPr>
        <p:txBody>
          <a:bodyPr lIns="0" tIns="0" rIns="0" bIns="0" rtlCol="0" anchor="t">
            <a:spAutoFit/>
          </a:bodyPr>
          <a:lstStyle/>
          <a:p>
            <a:pPr algn="l">
              <a:lnSpc>
                <a:spcPts val="4560"/>
              </a:lnSpc>
            </a:pPr>
            <a:r>
              <a:rPr lang="en-US" sz="2812" spc="-57" dirty="0">
                <a:solidFill>
                  <a:srgbClr val="272525"/>
                </a:solidFill>
                <a:latin typeface="Source Sans Pro"/>
                <a:ea typeface="Source Sans Pro"/>
                <a:cs typeface="Source Sans Pro"/>
                <a:sym typeface="Source Sans Pro"/>
              </a:rPr>
              <a:t>Understand which product categories are performing best, helping in inventory management and marketing focus.</a:t>
            </a:r>
          </a:p>
        </p:txBody>
      </p:sp>
      <p:grpSp>
        <p:nvGrpSpPr>
          <p:cNvPr id="20" name="Group 20"/>
          <p:cNvGrpSpPr/>
          <p:nvPr/>
        </p:nvGrpSpPr>
        <p:grpSpPr>
          <a:xfrm>
            <a:off x="6449765" y="5923359"/>
            <a:ext cx="10496699" cy="19050"/>
            <a:chOff x="0" y="0"/>
            <a:chExt cx="13995598" cy="25400"/>
          </a:xfrm>
        </p:grpSpPr>
        <p:sp>
          <p:nvSpPr>
            <p:cNvPr id="21" name="Freeform 21"/>
            <p:cNvSpPr/>
            <p:nvPr/>
          </p:nvSpPr>
          <p:spPr>
            <a:xfrm>
              <a:off x="0" y="0"/>
              <a:ext cx="13995654" cy="25400"/>
            </a:xfrm>
            <a:custGeom>
              <a:avLst/>
              <a:gdLst/>
              <a:ahLst/>
              <a:cxnLst/>
              <a:rect l="l" t="t" r="r" b="b"/>
              <a:pathLst>
                <a:path w="13995654" h="25400">
                  <a:moveTo>
                    <a:pt x="0" y="12700"/>
                  </a:moveTo>
                  <a:cubicBezTo>
                    <a:pt x="0" y="5715"/>
                    <a:pt x="5715" y="0"/>
                    <a:pt x="12700" y="0"/>
                  </a:cubicBezTo>
                  <a:lnTo>
                    <a:pt x="13982954" y="0"/>
                  </a:lnTo>
                  <a:cubicBezTo>
                    <a:pt x="13989940" y="0"/>
                    <a:pt x="13995654" y="5715"/>
                    <a:pt x="13995654" y="12700"/>
                  </a:cubicBezTo>
                  <a:cubicBezTo>
                    <a:pt x="13995654" y="19685"/>
                    <a:pt x="13989940" y="25400"/>
                    <a:pt x="13982954" y="25400"/>
                  </a:cubicBezTo>
                  <a:lnTo>
                    <a:pt x="12700" y="25400"/>
                  </a:lnTo>
                  <a:cubicBezTo>
                    <a:pt x="5715" y="25400"/>
                    <a:pt x="0" y="19685"/>
                    <a:pt x="0" y="12700"/>
                  </a:cubicBezTo>
                  <a:close/>
                </a:path>
              </a:pathLst>
            </a:custGeom>
            <a:solidFill>
              <a:srgbClr val="DABADD"/>
            </a:solidFill>
          </p:spPr>
        </p:sp>
      </p:grpSp>
      <p:grpSp>
        <p:nvGrpSpPr>
          <p:cNvPr id="22" name="Group 22"/>
          <p:cNvGrpSpPr/>
          <p:nvPr/>
        </p:nvGrpSpPr>
        <p:grpSpPr>
          <a:xfrm>
            <a:off x="1042392" y="6217201"/>
            <a:ext cx="8106370" cy="2184798"/>
            <a:chOff x="0" y="0"/>
            <a:chExt cx="10808493" cy="2913063"/>
          </a:xfrm>
        </p:grpSpPr>
        <p:sp>
          <p:nvSpPr>
            <p:cNvPr id="23" name="Freeform 23"/>
            <p:cNvSpPr/>
            <p:nvPr/>
          </p:nvSpPr>
          <p:spPr>
            <a:xfrm>
              <a:off x="6350" y="6350"/>
              <a:ext cx="10795889" cy="2900426"/>
            </a:xfrm>
            <a:custGeom>
              <a:avLst/>
              <a:gdLst/>
              <a:ahLst/>
              <a:cxnLst/>
              <a:rect l="l" t="t" r="r" b="b"/>
              <a:pathLst>
                <a:path w="10795889" h="2900426">
                  <a:moveTo>
                    <a:pt x="0" y="167513"/>
                  </a:moveTo>
                  <a:cubicBezTo>
                    <a:pt x="0" y="75057"/>
                    <a:pt x="75311" y="0"/>
                    <a:pt x="168148" y="0"/>
                  </a:cubicBezTo>
                  <a:lnTo>
                    <a:pt x="10627741" y="0"/>
                  </a:lnTo>
                  <a:cubicBezTo>
                    <a:pt x="10720578" y="0"/>
                    <a:pt x="10795889" y="75057"/>
                    <a:pt x="10795889" y="167513"/>
                  </a:cubicBezTo>
                  <a:lnTo>
                    <a:pt x="10795889" y="2732786"/>
                  </a:lnTo>
                  <a:cubicBezTo>
                    <a:pt x="10795889" y="2825369"/>
                    <a:pt x="10720578" y="2900299"/>
                    <a:pt x="10627741" y="2900299"/>
                  </a:cubicBezTo>
                  <a:lnTo>
                    <a:pt x="168148" y="2900299"/>
                  </a:lnTo>
                  <a:cubicBezTo>
                    <a:pt x="75311" y="2900426"/>
                    <a:pt x="0" y="2825369"/>
                    <a:pt x="0" y="2732786"/>
                  </a:cubicBezTo>
                  <a:close/>
                </a:path>
              </a:pathLst>
            </a:custGeom>
            <a:solidFill>
              <a:srgbClr val="F4D4F7"/>
            </a:solidFill>
          </p:spPr>
        </p:sp>
        <p:sp>
          <p:nvSpPr>
            <p:cNvPr id="24" name="Freeform 24"/>
            <p:cNvSpPr/>
            <p:nvPr/>
          </p:nvSpPr>
          <p:spPr>
            <a:xfrm>
              <a:off x="0" y="0"/>
              <a:ext cx="10808589" cy="2913126"/>
            </a:xfrm>
            <a:custGeom>
              <a:avLst/>
              <a:gdLst/>
              <a:ahLst/>
              <a:cxnLst/>
              <a:rect l="l" t="t" r="r" b="b"/>
              <a:pathLst>
                <a:path w="10808589" h="2913126">
                  <a:moveTo>
                    <a:pt x="0" y="173863"/>
                  </a:moveTo>
                  <a:cubicBezTo>
                    <a:pt x="0" y="77851"/>
                    <a:pt x="78105" y="0"/>
                    <a:pt x="174498" y="0"/>
                  </a:cubicBezTo>
                  <a:lnTo>
                    <a:pt x="10634091" y="0"/>
                  </a:lnTo>
                  <a:lnTo>
                    <a:pt x="10634091" y="6350"/>
                  </a:lnTo>
                  <a:lnTo>
                    <a:pt x="10634091" y="0"/>
                  </a:lnTo>
                  <a:cubicBezTo>
                    <a:pt x="10730357" y="0"/>
                    <a:pt x="10808589" y="77851"/>
                    <a:pt x="10808589" y="173863"/>
                  </a:cubicBezTo>
                  <a:lnTo>
                    <a:pt x="10802239" y="173863"/>
                  </a:lnTo>
                  <a:lnTo>
                    <a:pt x="10808589" y="173863"/>
                  </a:lnTo>
                  <a:lnTo>
                    <a:pt x="10808589" y="2739136"/>
                  </a:lnTo>
                  <a:lnTo>
                    <a:pt x="10802239" y="2739136"/>
                  </a:lnTo>
                  <a:lnTo>
                    <a:pt x="10808589" y="2739136"/>
                  </a:lnTo>
                  <a:cubicBezTo>
                    <a:pt x="10808589" y="2835148"/>
                    <a:pt x="10730485" y="2912999"/>
                    <a:pt x="10634091" y="2912999"/>
                  </a:cubicBezTo>
                  <a:lnTo>
                    <a:pt x="10634091" y="2906649"/>
                  </a:lnTo>
                  <a:lnTo>
                    <a:pt x="10634091" y="2912999"/>
                  </a:lnTo>
                  <a:lnTo>
                    <a:pt x="174498" y="2912999"/>
                  </a:lnTo>
                  <a:lnTo>
                    <a:pt x="174498" y="2906649"/>
                  </a:lnTo>
                  <a:lnTo>
                    <a:pt x="174498" y="2912999"/>
                  </a:lnTo>
                  <a:cubicBezTo>
                    <a:pt x="78105" y="2913126"/>
                    <a:pt x="0" y="2835275"/>
                    <a:pt x="0" y="2739136"/>
                  </a:cubicBezTo>
                  <a:lnTo>
                    <a:pt x="0" y="173863"/>
                  </a:lnTo>
                  <a:lnTo>
                    <a:pt x="6350" y="173863"/>
                  </a:lnTo>
                  <a:lnTo>
                    <a:pt x="0" y="173863"/>
                  </a:lnTo>
                  <a:moveTo>
                    <a:pt x="12700" y="173863"/>
                  </a:moveTo>
                  <a:lnTo>
                    <a:pt x="12700" y="2739136"/>
                  </a:lnTo>
                  <a:lnTo>
                    <a:pt x="6350" y="2739136"/>
                  </a:lnTo>
                  <a:lnTo>
                    <a:pt x="12700" y="2739136"/>
                  </a:lnTo>
                  <a:cubicBezTo>
                    <a:pt x="12700" y="2828163"/>
                    <a:pt x="85090" y="2900299"/>
                    <a:pt x="174498" y="2900299"/>
                  </a:cubicBezTo>
                  <a:lnTo>
                    <a:pt x="10634091" y="2900299"/>
                  </a:lnTo>
                  <a:cubicBezTo>
                    <a:pt x="10723499" y="2900299"/>
                    <a:pt x="10795889" y="2828163"/>
                    <a:pt x="10795889" y="2739136"/>
                  </a:cubicBezTo>
                  <a:lnTo>
                    <a:pt x="10795889" y="173863"/>
                  </a:lnTo>
                  <a:cubicBezTo>
                    <a:pt x="10795889" y="84836"/>
                    <a:pt x="10723499" y="12700"/>
                    <a:pt x="10634091" y="12700"/>
                  </a:cubicBezTo>
                  <a:lnTo>
                    <a:pt x="174498" y="12700"/>
                  </a:lnTo>
                  <a:lnTo>
                    <a:pt x="174498" y="6350"/>
                  </a:lnTo>
                  <a:lnTo>
                    <a:pt x="174498" y="12700"/>
                  </a:lnTo>
                  <a:cubicBezTo>
                    <a:pt x="85090" y="12700"/>
                    <a:pt x="12700" y="84836"/>
                    <a:pt x="12700" y="173863"/>
                  </a:cubicBezTo>
                  <a:close/>
                </a:path>
              </a:pathLst>
            </a:custGeom>
            <a:solidFill>
              <a:srgbClr val="DABADD"/>
            </a:solidFill>
          </p:spPr>
        </p:sp>
      </p:grpSp>
      <p:sp>
        <p:nvSpPr>
          <p:cNvPr id="25" name="TextBox 25"/>
          <p:cNvSpPr txBox="1"/>
          <p:nvPr/>
        </p:nvSpPr>
        <p:spPr>
          <a:xfrm>
            <a:off x="1355824" y="7305824"/>
            <a:ext cx="186929" cy="722114"/>
          </a:xfrm>
          <a:prstGeom prst="rect">
            <a:avLst/>
          </a:prstGeom>
        </p:spPr>
        <p:txBody>
          <a:bodyPr lIns="0" tIns="0" rIns="0" bIns="0" rtlCol="0" anchor="t">
            <a:spAutoFit/>
          </a:bodyPr>
          <a:lstStyle/>
          <a:p>
            <a:pPr algn="ctr">
              <a:lnSpc>
                <a:spcPts val="4687"/>
              </a:lnSpc>
            </a:pPr>
            <a:r>
              <a:rPr lang="en-US" sz="2937" b="1" spc="-58">
                <a:solidFill>
                  <a:srgbClr val="272525"/>
                </a:solidFill>
                <a:latin typeface="Arimo Bold"/>
                <a:ea typeface="Arimo Bold"/>
                <a:cs typeface="Arimo Bold"/>
                <a:sym typeface="Arimo Bold"/>
              </a:rPr>
              <a:t>3</a:t>
            </a:r>
          </a:p>
        </p:txBody>
      </p:sp>
      <p:sp>
        <p:nvSpPr>
          <p:cNvPr id="26" name="TextBox 26"/>
          <p:cNvSpPr txBox="1"/>
          <p:nvPr/>
        </p:nvSpPr>
        <p:spPr>
          <a:xfrm>
            <a:off x="9443145" y="6199584"/>
            <a:ext cx="8046035" cy="449236"/>
          </a:xfrm>
          <a:prstGeom prst="rect">
            <a:avLst/>
          </a:prstGeom>
        </p:spPr>
        <p:txBody>
          <a:bodyPr lIns="0" tIns="0" rIns="0" bIns="0" rtlCol="0" anchor="t">
            <a:spAutoFit/>
          </a:bodyPr>
          <a:lstStyle/>
          <a:p>
            <a:pPr algn="l">
              <a:lnSpc>
                <a:spcPts val="3437"/>
              </a:lnSpc>
            </a:pPr>
            <a:r>
              <a:rPr lang="en-US" sz="2750" b="1" spc="-55">
                <a:solidFill>
                  <a:srgbClr val="272525"/>
                </a:solidFill>
                <a:latin typeface="Arimo Bold"/>
                <a:ea typeface="Arimo Bold"/>
                <a:cs typeface="Arimo Bold"/>
                <a:sym typeface="Arimo Bold"/>
              </a:rPr>
              <a:t>Customer Demographics Analysis</a:t>
            </a:r>
          </a:p>
        </p:txBody>
      </p:sp>
      <p:sp>
        <p:nvSpPr>
          <p:cNvPr id="27" name="TextBox 27"/>
          <p:cNvSpPr txBox="1"/>
          <p:nvPr/>
        </p:nvSpPr>
        <p:spPr>
          <a:xfrm>
            <a:off x="9447907" y="6715495"/>
            <a:ext cx="7498556" cy="1716239"/>
          </a:xfrm>
          <a:prstGeom prst="rect">
            <a:avLst/>
          </a:prstGeom>
        </p:spPr>
        <p:txBody>
          <a:bodyPr lIns="0" tIns="0" rIns="0" bIns="0" rtlCol="0" anchor="t">
            <a:spAutoFit/>
          </a:bodyPr>
          <a:lstStyle/>
          <a:p>
            <a:pPr algn="l">
              <a:lnSpc>
                <a:spcPts val="4560"/>
              </a:lnSpc>
            </a:pPr>
            <a:r>
              <a:rPr lang="en-US" sz="2812" spc="-57" dirty="0">
                <a:solidFill>
                  <a:srgbClr val="272525"/>
                </a:solidFill>
                <a:latin typeface="Source Sans Pro"/>
                <a:ea typeface="Source Sans Pro"/>
                <a:cs typeface="Source Sans Pro"/>
                <a:sym typeface="Source Sans Pro"/>
              </a:rPr>
              <a:t>Understand the demographic distribution (age, gender, region) of customers to target marketing efforts effectively.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2"/>
            <a:stretch>
              <a:fillRect/>
            </a:stretch>
          </a:blipFill>
        </p:spPr>
      </p:sp>
      <p:sp>
        <p:nvSpPr>
          <p:cNvPr id="6" name="Freeform 6" descr="preencoded.png"/>
          <p:cNvSpPr/>
          <p:nvPr/>
        </p:nvSpPr>
        <p:spPr>
          <a:xfrm>
            <a:off x="12712537" y="0"/>
            <a:ext cx="5575463" cy="10287000"/>
          </a:xfrm>
          <a:custGeom>
            <a:avLst/>
            <a:gdLst/>
            <a:ahLst/>
            <a:cxnLst/>
            <a:rect l="l" t="t" r="r" b="b"/>
            <a:pathLst>
              <a:path w="5575463" h="10287000">
                <a:moveTo>
                  <a:pt x="0" y="0"/>
                </a:moveTo>
                <a:lnTo>
                  <a:pt x="5575463" y="0"/>
                </a:lnTo>
                <a:lnTo>
                  <a:pt x="5575463" y="10287000"/>
                </a:lnTo>
                <a:lnTo>
                  <a:pt x="0" y="10287000"/>
                </a:lnTo>
                <a:lnTo>
                  <a:pt x="0" y="0"/>
                </a:lnTo>
                <a:close/>
              </a:path>
            </a:pathLst>
          </a:custGeom>
          <a:blipFill>
            <a:blip r:embed="rId3"/>
            <a:stretch>
              <a:fillRect l="-23003"/>
            </a:stretch>
          </a:blipFill>
        </p:spPr>
      </p:sp>
      <p:sp>
        <p:nvSpPr>
          <p:cNvPr id="7" name="TextBox 7"/>
          <p:cNvSpPr txBox="1"/>
          <p:nvPr/>
        </p:nvSpPr>
        <p:spPr>
          <a:xfrm>
            <a:off x="870197" y="1017091"/>
            <a:ext cx="11613409" cy="1460510"/>
          </a:xfrm>
          <a:prstGeom prst="rect">
            <a:avLst/>
          </a:prstGeom>
        </p:spPr>
        <p:txBody>
          <a:bodyPr lIns="0" tIns="0" rIns="0" bIns="0" rtlCol="0" anchor="t">
            <a:spAutoFit/>
          </a:bodyPr>
          <a:lstStyle/>
          <a:p>
            <a:pPr algn="l">
              <a:lnSpc>
                <a:spcPts val="5750"/>
              </a:lnSpc>
            </a:pPr>
            <a:r>
              <a:rPr lang="en-US" sz="4562" b="1" spc="-92">
                <a:solidFill>
                  <a:srgbClr val="D73AD7"/>
                </a:solidFill>
                <a:latin typeface="Arimo Bold"/>
                <a:ea typeface="Arimo Bold"/>
                <a:cs typeface="Arimo Bold"/>
                <a:sym typeface="Arimo Bold"/>
              </a:rPr>
              <a:t>Visualizing Customer Purchasing Patterns: Identifying Trends and Behaviors</a:t>
            </a:r>
          </a:p>
        </p:txBody>
      </p:sp>
      <p:sp>
        <p:nvSpPr>
          <p:cNvPr id="8" name="Freeform 8" descr="preencoded.png"/>
          <p:cNvSpPr/>
          <p:nvPr/>
        </p:nvSpPr>
        <p:spPr>
          <a:xfrm>
            <a:off x="870197" y="3009602"/>
            <a:ext cx="621506" cy="621506"/>
          </a:xfrm>
          <a:custGeom>
            <a:avLst/>
            <a:gdLst/>
            <a:ahLst/>
            <a:cxnLst/>
            <a:rect l="l" t="t" r="r" b="b"/>
            <a:pathLst>
              <a:path w="621506" h="621506">
                <a:moveTo>
                  <a:pt x="0" y="0"/>
                </a:moveTo>
                <a:lnTo>
                  <a:pt x="621507" y="0"/>
                </a:lnTo>
                <a:lnTo>
                  <a:pt x="621507" y="621507"/>
                </a:lnTo>
                <a:lnTo>
                  <a:pt x="0" y="621507"/>
                </a:lnTo>
                <a:lnTo>
                  <a:pt x="0" y="0"/>
                </a:lnTo>
                <a:close/>
              </a:path>
            </a:pathLst>
          </a:custGeom>
          <a:blipFill>
            <a:blip r:embed="rId4"/>
            <a:stretch>
              <a:fillRect/>
            </a:stretch>
          </a:blipFill>
        </p:spPr>
      </p:sp>
      <p:sp>
        <p:nvSpPr>
          <p:cNvPr id="9" name="TextBox 9"/>
          <p:cNvSpPr txBox="1"/>
          <p:nvPr/>
        </p:nvSpPr>
        <p:spPr>
          <a:xfrm>
            <a:off x="870197" y="3720590"/>
            <a:ext cx="4658320" cy="467138"/>
          </a:xfrm>
          <a:prstGeom prst="rect">
            <a:avLst/>
          </a:prstGeom>
        </p:spPr>
        <p:txBody>
          <a:bodyPr lIns="0" tIns="0" rIns="0" bIns="0" rtlCol="0" anchor="t">
            <a:spAutoFit/>
          </a:bodyPr>
          <a:lstStyle/>
          <a:p>
            <a:pPr algn="l">
              <a:lnSpc>
                <a:spcPts val="3641"/>
              </a:lnSpc>
            </a:pPr>
            <a:r>
              <a:rPr lang="en-US" sz="2849" b="1" spc="-58">
                <a:solidFill>
                  <a:srgbClr val="272525"/>
                </a:solidFill>
                <a:latin typeface="Arimo Bold"/>
                <a:ea typeface="Arimo Bold"/>
                <a:cs typeface="Arimo Bold"/>
                <a:sym typeface="Arimo Bold"/>
              </a:rPr>
              <a:t>Sales Trend Analysis</a:t>
            </a:r>
          </a:p>
        </p:txBody>
      </p:sp>
      <p:sp>
        <p:nvSpPr>
          <p:cNvPr id="10" name="TextBox 10"/>
          <p:cNvSpPr txBox="1"/>
          <p:nvPr/>
        </p:nvSpPr>
        <p:spPr>
          <a:xfrm>
            <a:off x="870197" y="4202947"/>
            <a:ext cx="5646942" cy="1708558"/>
          </a:xfrm>
          <a:prstGeom prst="rect">
            <a:avLst/>
          </a:prstGeom>
        </p:spPr>
        <p:txBody>
          <a:bodyPr lIns="0" tIns="0" rIns="0" bIns="0" rtlCol="0" anchor="t">
            <a:spAutoFit/>
          </a:bodyPr>
          <a:lstStyle/>
          <a:p>
            <a:pPr marL="427928" lvl="1" indent="-213964" algn="l">
              <a:lnSpc>
                <a:spcPts val="4576"/>
              </a:lnSpc>
              <a:buFont typeface="Arial"/>
              <a:buChar char="•"/>
            </a:pPr>
            <a:r>
              <a:rPr lang="en-US" sz="2837" spc="-56">
                <a:solidFill>
                  <a:srgbClr val="272525"/>
                </a:solidFill>
                <a:latin typeface="Source Sans Pro"/>
                <a:ea typeface="Source Sans Pro"/>
                <a:cs typeface="Source Sans Pro"/>
                <a:sym typeface="Source Sans Pro"/>
              </a:rPr>
              <a:t>Visualize sales trends over time to identify seasonal - Line and Stacked column chart</a:t>
            </a:r>
          </a:p>
        </p:txBody>
      </p:sp>
      <p:sp>
        <p:nvSpPr>
          <p:cNvPr id="11" name="TextBox 11"/>
          <p:cNvSpPr txBox="1"/>
          <p:nvPr/>
        </p:nvSpPr>
        <p:spPr>
          <a:xfrm>
            <a:off x="755807" y="5884454"/>
            <a:ext cx="5921095" cy="1127540"/>
          </a:xfrm>
          <a:prstGeom prst="rect">
            <a:avLst/>
          </a:prstGeom>
        </p:spPr>
        <p:txBody>
          <a:bodyPr lIns="0" tIns="0" rIns="0" bIns="0" rtlCol="0" anchor="t">
            <a:spAutoFit/>
          </a:bodyPr>
          <a:lstStyle/>
          <a:p>
            <a:pPr marL="427928" lvl="1" indent="-213964" algn="l">
              <a:lnSpc>
                <a:spcPts val="4576"/>
              </a:lnSpc>
              <a:buFont typeface="Arial"/>
              <a:buChar char="•"/>
            </a:pPr>
            <a:r>
              <a:rPr lang="en-US" sz="2837" spc="-56">
                <a:solidFill>
                  <a:srgbClr val="272525"/>
                </a:solidFill>
                <a:latin typeface="Source Sans Pro"/>
                <a:ea typeface="Source Sans Pro"/>
                <a:cs typeface="Source Sans Pro"/>
                <a:sym typeface="Source Sans Pro"/>
              </a:rPr>
              <a:t>Category Ranking By sales - Ribbon chart</a:t>
            </a:r>
          </a:p>
        </p:txBody>
      </p:sp>
      <p:sp>
        <p:nvSpPr>
          <p:cNvPr id="12" name="Freeform 12" descr="preencoded.png"/>
          <p:cNvSpPr/>
          <p:nvPr/>
        </p:nvSpPr>
        <p:spPr>
          <a:xfrm>
            <a:off x="6791367" y="3009602"/>
            <a:ext cx="621506" cy="621506"/>
          </a:xfrm>
          <a:custGeom>
            <a:avLst/>
            <a:gdLst/>
            <a:ahLst/>
            <a:cxnLst/>
            <a:rect l="l" t="t" r="r" b="b"/>
            <a:pathLst>
              <a:path w="621506" h="621506">
                <a:moveTo>
                  <a:pt x="0" y="0"/>
                </a:moveTo>
                <a:lnTo>
                  <a:pt x="621506" y="0"/>
                </a:lnTo>
                <a:lnTo>
                  <a:pt x="621506" y="621507"/>
                </a:lnTo>
                <a:lnTo>
                  <a:pt x="0" y="621507"/>
                </a:lnTo>
                <a:lnTo>
                  <a:pt x="0" y="0"/>
                </a:lnTo>
                <a:close/>
              </a:path>
            </a:pathLst>
          </a:custGeom>
          <a:blipFill>
            <a:blip r:embed="rId5"/>
            <a:stretch>
              <a:fillRect/>
            </a:stretch>
          </a:blipFill>
        </p:spPr>
      </p:sp>
      <p:sp>
        <p:nvSpPr>
          <p:cNvPr id="13" name="TextBox 13"/>
          <p:cNvSpPr txBox="1"/>
          <p:nvPr/>
        </p:nvSpPr>
        <p:spPr>
          <a:xfrm>
            <a:off x="6791293" y="3720590"/>
            <a:ext cx="5219579" cy="467138"/>
          </a:xfrm>
          <a:prstGeom prst="rect">
            <a:avLst/>
          </a:prstGeom>
        </p:spPr>
        <p:txBody>
          <a:bodyPr lIns="0" tIns="0" rIns="0" bIns="0" rtlCol="0" anchor="t">
            <a:spAutoFit/>
          </a:bodyPr>
          <a:lstStyle/>
          <a:p>
            <a:pPr algn="l">
              <a:lnSpc>
                <a:spcPts val="3641"/>
              </a:lnSpc>
            </a:pPr>
            <a:r>
              <a:rPr lang="en-US" sz="2849" b="1" spc="-58">
                <a:solidFill>
                  <a:srgbClr val="272525"/>
                </a:solidFill>
                <a:latin typeface="Arimo Bold"/>
                <a:ea typeface="Arimo Bold"/>
                <a:cs typeface="Arimo Bold"/>
                <a:sym typeface="Arimo Bold"/>
              </a:rPr>
              <a:t>Customer Segment Breakdown</a:t>
            </a:r>
          </a:p>
        </p:txBody>
      </p:sp>
      <p:sp>
        <p:nvSpPr>
          <p:cNvPr id="14" name="TextBox 14"/>
          <p:cNvSpPr txBox="1"/>
          <p:nvPr/>
        </p:nvSpPr>
        <p:spPr>
          <a:xfrm>
            <a:off x="6814766" y="4194011"/>
            <a:ext cx="4658469" cy="1127540"/>
          </a:xfrm>
          <a:prstGeom prst="rect">
            <a:avLst/>
          </a:prstGeom>
        </p:spPr>
        <p:txBody>
          <a:bodyPr lIns="0" tIns="0" rIns="0" bIns="0" rtlCol="0" anchor="t">
            <a:spAutoFit/>
          </a:bodyPr>
          <a:lstStyle/>
          <a:p>
            <a:pPr marL="427928" lvl="1" indent="-213964" algn="l">
              <a:lnSpc>
                <a:spcPts val="4576"/>
              </a:lnSpc>
              <a:buFont typeface="Arial"/>
              <a:buChar char="•"/>
            </a:pPr>
            <a:r>
              <a:rPr lang="en-US" sz="2837" spc="-56">
                <a:solidFill>
                  <a:srgbClr val="272525"/>
                </a:solidFill>
                <a:latin typeface="Source Sans Pro"/>
                <a:ea typeface="Source Sans Pro"/>
                <a:cs typeface="Source Sans Pro"/>
                <a:sym typeface="Source Sans Pro"/>
              </a:rPr>
              <a:t>Use pie charts to illustrate order distribution - Pie chart</a:t>
            </a:r>
          </a:p>
        </p:txBody>
      </p:sp>
      <p:sp>
        <p:nvSpPr>
          <p:cNvPr id="15" name="TextBox 15"/>
          <p:cNvSpPr txBox="1"/>
          <p:nvPr/>
        </p:nvSpPr>
        <p:spPr>
          <a:xfrm>
            <a:off x="6814766" y="5452231"/>
            <a:ext cx="5196106" cy="546523"/>
          </a:xfrm>
          <a:prstGeom prst="rect">
            <a:avLst/>
          </a:prstGeom>
        </p:spPr>
        <p:txBody>
          <a:bodyPr lIns="0" tIns="0" rIns="0" bIns="0" rtlCol="0" anchor="t">
            <a:spAutoFit/>
          </a:bodyPr>
          <a:lstStyle/>
          <a:p>
            <a:pPr marL="427928" lvl="1" indent="-213964" algn="l">
              <a:lnSpc>
                <a:spcPts val="4576"/>
              </a:lnSpc>
              <a:buFont typeface="Arial"/>
              <a:buChar char="•"/>
            </a:pPr>
            <a:r>
              <a:rPr lang="en-US" sz="2837" spc="-56">
                <a:solidFill>
                  <a:srgbClr val="272525"/>
                </a:solidFill>
                <a:latin typeface="Source Sans Pro"/>
                <a:ea typeface="Source Sans Pro"/>
                <a:cs typeface="Source Sans Pro"/>
                <a:sym typeface="Source Sans Pro"/>
              </a:rPr>
              <a:t>Sales by Age group - Donut chart</a:t>
            </a:r>
          </a:p>
        </p:txBody>
      </p:sp>
      <p:sp>
        <p:nvSpPr>
          <p:cNvPr id="16" name="Freeform 16" descr="preencoded.png"/>
          <p:cNvSpPr/>
          <p:nvPr/>
        </p:nvSpPr>
        <p:spPr>
          <a:xfrm>
            <a:off x="870197" y="7290495"/>
            <a:ext cx="621506" cy="621506"/>
          </a:xfrm>
          <a:custGeom>
            <a:avLst/>
            <a:gdLst/>
            <a:ahLst/>
            <a:cxnLst/>
            <a:rect l="l" t="t" r="r" b="b"/>
            <a:pathLst>
              <a:path w="621506" h="621506">
                <a:moveTo>
                  <a:pt x="0" y="0"/>
                </a:moveTo>
                <a:lnTo>
                  <a:pt x="621507" y="0"/>
                </a:lnTo>
                <a:lnTo>
                  <a:pt x="621507" y="621506"/>
                </a:lnTo>
                <a:lnTo>
                  <a:pt x="0" y="621506"/>
                </a:lnTo>
                <a:lnTo>
                  <a:pt x="0" y="0"/>
                </a:lnTo>
                <a:close/>
              </a:path>
            </a:pathLst>
          </a:custGeom>
          <a:blipFill>
            <a:blip r:embed="rId6"/>
            <a:stretch>
              <a:fillRect/>
            </a:stretch>
          </a:blipFill>
        </p:spPr>
      </p:sp>
      <p:sp>
        <p:nvSpPr>
          <p:cNvPr id="17" name="TextBox 17"/>
          <p:cNvSpPr txBox="1"/>
          <p:nvPr/>
        </p:nvSpPr>
        <p:spPr>
          <a:xfrm>
            <a:off x="870197" y="7873901"/>
            <a:ext cx="7462611" cy="467138"/>
          </a:xfrm>
          <a:prstGeom prst="rect">
            <a:avLst/>
          </a:prstGeom>
        </p:spPr>
        <p:txBody>
          <a:bodyPr lIns="0" tIns="0" rIns="0" bIns="0" rtlCol="0" anchor="t">
            <a:spAutoFit/>
          </a:bodyPr>
          <a:lstStyle/>
          <a:p>
            <a:pPr algn="l">
              <a:lnSpc>
                <a:spcPts val="3641"/>
              </a:lnSpc>
            </a:pPr>
            <a:r>
              <a:rPr lang="en-US" sz="2849" b="1" spc="-58">
                <a:solidFill>
                  <a:srgbClr val="272525"/>
                </a:solidFill>
                <a:latin typeface="Arimo Bold"/>
                <a:ea typeface="Arimo Bold"/>
                <a:cs typeface="Arimo Bold"/>
                <a:sym typeface="Arimo Bold"/>
              </a:rPr>
              <a:t>Product Category Analysis</a:t>
            </a:r>
          </a:p>
        </p:txBody>
      </p:sp>
      <p:sp>
        <p:nvSpPr>
          <p:cNvPr id="18" name="TextBox 18"/>
          <p:cNvSpPr txBox="1"/>
          <p:nvPr/>
        </p:nvSpPr>
        <p:spPr>
          <a:xfrm>
            <a:off x="755807" y="8474389"/>
            <a:ext cx="10603037" cy="1127540"/>
          </a:xfrm>
          <a:prstGeom prst="rect">
            <a:avLst/>
          </a:prstGeom>
        </p:spPr>
        <p:txBody>
          <a:bodyPr lIns="0" tIns="0" rIns="0" bIns="0" rtlCol="0" anchor="t">
            <a:spAutoFit/>
          </a:bodyPr>
          <a:lstStyle/>
          <a:p>
            <a:pPr marL="427928" lvl="1" indent="-213964" algn="l">
              <a:lnSpc>
                <a:spcPts val="4576"/>
              </a:lnSpc>
              <a:buFont typeface="Arial"/>
              <a:buChar char="•"/>
            </a:pPr>
            <a:r>
              <a:rPr lang="en-US" sz="2837" spc="-56">
                <a:solidFill>
                  <a:srgbClr val="272525"/>
                </a:solidFill>
                <a:latin typeface="Source Sans Pro"/>
                <a:ea typeface="Source Sans Pro"/>
                <a:cs typeface="Source Sans Pro"/>
                <a:sym typeface="Source Sans Pro"/>
              </a:rPr>
              <a:t>Scatter plots can reveal relationships between sales and discount by rating.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192</TotalTime>
  <Words>852</Words>
  <Application>Microsoft Office PowerPoint</Application>
  <PresentationFormat>Custom</PresentationFormat>
  <Paragraphs>97</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Arimo Bold</vt:lpstr>
      <vt:lpstr>Calibri</vt:lpstr>
      <vt:lpstr>Source Sans Pro</vt:lpstr>
      <vt:lpstr>Source Sans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Category Ranking By sales - Ribbon chart</dc:title>
  <dc:creator>LAVANYA</dc:creator>
  <cp:lastModifiedBy>acer</cp:lastModifiedBy>
  <cp:revision>8</cp:revision>
  <dcterms:created xsi:type="dcterms:W3CDTF">2006-08-16T00:00:00Z</dcterms:created>
  <dcterms:modified xsi:type="dcterms:W3CDTF">2025-01-03T13:45:03Z</dcterms:modified>
  <dc:identifier>DAGasCFUZfU</dc:identifier>
</cp:coreProperties>
</file>